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9" r:id="rId2"/>
    <p:sldId id="282" r:id="rId3"/>
    <p:sldId id="276" r:id="rId4"/>
    <p:sldId id="269" r:id="rId5"/>
    <p:sldId id="256" r:id="rId6"/>
    <p:sldId id="284" r:id="rId7"/>
    <p:sldId id="286" r:id="rId8"/>
    <p:sldId id="285" r:id="rId9"/>
    <p:sldId id="277" r:id="rId10"/>
    <p:sldId id="287" r:id="rId11"/>
    <p:sldId id="278" r:id="rId12"/>
    <p:sldId id="288" r:id="rId13"/>
    <p:sldId id="279" r:id="rId14"/>
    <p:sldId id="289" r:id="rId15"/>
    <p:sldId id="262" r:id="rId16"/>
    <p:sldId id="258" r:id="rId17"/>
    <p:sldId id="292" r:id="rId18"/>
    <p:sldId id="290" r:id="rId19"/>
    <p:sldId id="291" r:id="rId20"/>
    <p:sldId id="260" r:id="rId21"/>
    <p:sldId id="280" r:id="rId22"/>
    <p:sldId id="257" r:id="rId23"/>
    <p:sldId id="271" r:id="rId24"/>
    <p:sldId id="283" r:id="rId25"/>
    <p:sldId id="261" r:id="rId26"/>
    <p:sldId id="293" r:id="rId27"/>
  </p:sldIdLst>
  <p:sldSz cx="18288000" cy="10287000"/>
  <p:notesSz cx="6858000" cy="9144000"/>
  <p:embeddedFontLst>
    <p:embeddedFont>
      <p:font typeface="Arial Black" panose="020B0A04020102020204" pitchFamily="34" charset="0"/>
      <p:bold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77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9222" b="-9222"/>
            </a:stretch>
          </a:blipFill>
        </p:spPr>
        <p:txBody>
          <a:bodyPr/>
          <a:lstStyle/>
          <a:p>
            <a:endParaRPr lang="pt-BR"/>
          </a:p>
        </p:txBody>
      </p:sp>
      <p:sp>
        <p:nvSpPr>
          <p:cNvPr id="3" name="AutoShape 3"/>
          <p:cNvSpPr/>
          <p:nvPr/>
        </p:nvSpPr>
        <p:spPr>
          <a:xfrm>
            <a:off x="1638300" y="3314700"/>
            <a:ext cx="15011400" cy="4325594"/>
          </a:xfrm>
          <a:prstGeom prst="rect">
            <a:avLst/>
          </a:prstGeom>
          <a:solidFill>
            <a:srgbClr val="003060"/>
          </a:solidFill>
        </p:spPr>
        <p:txBody>
          <a:bodyPr/>
          <a:lstStyle/>
          <a:p>
            <a:endParaRPr lang="pt-BR"/>
          </a:p>
        </p:txBody>
      </p:sp>
      <p:sp>
        <p:nvSpPr>
          <p:cNvPr id="6" name="CaixaDeTexto 5"/>
          <p:cNvSpPr txBox="1"/>
          <p:nvPr/>
        </p:nvSpPr>
        <p:spPr>
          <a:xfrm>
            <a:off x="3013589" y="3898444"/>
            <a:ext cx="12174230" cy="3046988"/>
          </a:xfrm>
          <a:prstGeom prst="rect">
            <a:avLst/>
          </a:prstGeom>
          <a:noFill/>
        </p:spPr>
        <p:txBody>
          <a:bodyPr wrap="none" rtlCol="0">
            <a:spAutoFit/>
          </a:bodyPr>
          <a:lstStyle/>
          <a:p>
            <a:pPr algn="ctr"/>
            <a:r>
              <a:rPr lang="pt-BR" sz="4800" dirty="0">
                <a:solidFill>
                  <a:schemeClr val="bg1"/>
                </a:solidFill>
                <a:latin typeface="Arial Black" panose="020B0A04020102020204" pitchFamily="34" charset="0"/>
              </a:rPr>
              <a:t>ELEIÇÕES PROCESSO DE ESCOLHA</a:t>
            </a:r>
          </a:p>
          <a:p>
            <a:pPr algn="ctr"/>
            <a:r>
              <a:rPr lang="pt-BR" sz="4800" dirty="0">
                <a:solidFill>
                  <a:schemeClr val="bg1"/>
                </a:solidFill>
                <a:latin typeface="Arial Black" panose="020B0A04020102020204" pitchFamily="34" charset="0"/>
              </a:rPr>
              <a:t>CONSELHO TUTELAR</a:t>
            </a:r>
          </a:p>
          <a:p>
            <a:pPr algn="ctr"/>
            <a:endParaRPr lang="pt-BR" sz="4800" dirty="0">
              <a:solidFill>
                <a:schemeClr val="bg1"/>
              </a:solidFill>
              <a:latin typeface="Arial Black" panose="020B0A04020102020204" pitchFamily="34" charset="0"/>
            </a:endParaRPr>
          </a:p>
          <a:p>
            <a:pPr algn="ctr"/>
            <a:r>
              <a:rPr lang="pt-BR" sz="4800" dirty="0">
                <a:solidFill>
                  <a:schemeClr val="bg1"/>
                </a:solidFill>
                <a:latin typeface="Arial Black" panose="020B0A04020102020204" pitchFamily="34" charset="0"/>
              </a:rPr>
              <a:t>REGRAS DE CAMPANHA</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68400" y="6280334"/>
            <a:ext cx="3549446" cy="3433023"/>
          </a:xfrm>
          <a:prstGeom prst="rect">
            <a:avLst/>
          </a:prstGeom>
        </p:spPr>
      </p:pic>
      <p:pic>
        <p:nvPicPr>
          <p:cNvPr id="5" name="Imagem 4">
            <a:extLst>
              <a:ext uri="{FF2B5EF4-FFF2-40B4-BE49-F238E27FC236}">
                <a16:creationId xmlns:a16="http://schemas.microsoft.com/office/drawing/2014/main" id="{99AC6B94-6F42-06A0-F9AA-43519E6579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565057"/>
            <a:ext cx="4526330" cy="2292443"/>
          </a:xfrm>
          <a:prstGeom prst="rect">
            <a:avLst/>
          </a:prstGeom>
        </p:spPr>
      </p:pic>
      <p:pic>
        <p:nvPicPr>
          <p:cNvPr id="9" name="Imagem 8">
            <a:extLst>
              <a:ext uri="{FF2B5EF4-FFF2-40B4-BE49-F238E27FC236}">
                <a16:creationId xmlns:a16="http://schemas.microsoft.com/office/drawing/2014/main" id="{48728EC5-C63D-B9CC-10B5-701462CF4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1872" y="552967"/>
            <a:ext cx="3962400" cy="22738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AutoShape 3"/>
          <p:cNvSpPr/>
          <p:nvPr/>
        </p:nvSpPr>
        <p:spPr>
          <a:xfrm>
            <a:off x="1028700" y="1028700"/>
            <a:ext cx="16230600" cy="8229600"/>
          </a:xfrm>
          <a:prstGeom prst="rect">
            <a:avLst/>
          </a:prstGeom>
          <a:solidFill>
            <a:srgbClr val="003060"/>
          </a:solidFill>
        </p:spPr>
        <p:txBody>
          <a:bodyPr/>
          <a:lstStyle/>
          <a:p>
            <a:endParaRPr lang="pt-BR"/>
          </a:p>
        </p:txBody>
      </p:sp>
      <p:sp>
        <p:nvSpPr>
          <p:cNvPr id="4" name="CaixaDeTexto 3"/>
          <p:cNvSpPr txBox="1"/>
          <p:nvPr/>
        </p:nvSpPr>
        <p:spPr>
          <a:xfrm>
            <a:off x="1028700" y="2535037"/>
            <a:ext cx="16060544" cy="4801314"/>
          </a:xfrm>
          <a:prstGeom prst="rect">
            <a:avLst/>
          </a:prstGeom>
          <a:noFill/>
        </p:spPr>
        <p:txBody>
          <a:bodyPr wrap="square" rtlCol="0">
            <a:spAutoFit/>
          </a:bodyPr>
          <a:lstStyle/>
          <a:p>
            <a:pPr marL="571500" indent="-571500" algn="just">
              <a:buFont typeface="Arial" panose="020B0604020202020204" pitchFamily="34" charset="0"/>
              <a:buChar char="•"/>
            </a:pPr>
            <a:r>
              <a:rPr lang="pt-BR" sz="4800" dirty="0">
                <a:solidFill>
                  <a:schemeClr val="bg1"/>
                </a:solidFill>
              </a:rPr>
              <a:t>Favorecimento de candidatos por qualquer autoridade pública ou a utilização, em benefício daqueles, de espaços, equipamentos e serviços da Administração Pública Municipal.</a:t>
            </a:r>
          </a:p>
          <a:p>
            <a:pPr marL="571500" indent="-571500" algn="just">
              <a:buFont typeface="Arial" panose="020B0604020202020204" pitchFamily="34" charset="0"/>
              <a:buChar char="•"/>
            </a:pPr>
            <a:endParaRPr lang="pt-BR" sz="4800" dirty="0">
              <a:solidFill>
                <a:schemeClr val="bg1"/>
              </a:solidFill>
            </a:endParaRPr>
          </a:p>
          <a:p>
            <a:pPr marL="571500" indent="-571500" algn="just">
              <a:buFont typeface="Arial" panose="020B0604020202020204" pitchFamily="34" charset="0"/>
              <a:buChar char="•"/>
            </a:pPr>
            <a:endParaRPr lang="pt-BR" sz="1800" dirty="0">
              <a:solidFill>
                <a:schemeClr val="bg1"/>
              </a:solidFill>
            </a:endParaRPr>
          </a:p>
          <a:p>
            <a:pPr marL="571500" indent="-571500" algn="just">
              <a:buFont typeface="Arial" panose="020B0604020202020204" pitchFamily="34" charset="0"/>
              <a:buChar char="•"/>
            </a:pPr>
            <a:r>
              <a:rPr lang="pt-BR" sz="4800" dirty="0">
                <a:solidFill>
                  <a:schemeClr val="bg1"/>
                </a:solidFill>
              </a:rPr>
              <a:t>Confecção e/ou distribuição de camisetas e nenhum outro tipo de divulgação em vestuário.</a:t>
            </a:r>
          </a:p>
        </p:txBody>
      </p:sp>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97200" y="7802260"/>
            <a:ext cx="2076450" cy="2008342"/>
          </a:xfrm>
          <a:prstGeom prst="rect">
            <a:avLst/>
          </a:prstGeom>
        </p:spPr>
      </p:pic>
    </p:spTree>
    <p:extLst>
      <p:ext uri="{BB962C8B-B14F-4D97-AF65-F5344CB8AC3E}">
        <p14:creationId xmlns:p14="http://schemas.microsoft.com/office/powerpoint/2010/main" val="2834138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AutoShape 3"/>
          <p:cNvSpPr/>
          <p:nvPr/>
        </p:nvSpPr>
        <p:spPr>
          <a:xfrm>
            <a:off x="1028700" y="1028700"/>
            <a:ext cx="16230600" cy="8229600"/>
          </a:xfrm>
          <a:prstGeom prst="rect">
            <a:avLst/>
          </a:prstGeom>
          <a:solidFill>
            <a:srgbClr val="003060"/>
          </a:solidFill>
        </p:spPr>
        <p:txBody>
          <a:bodyPr/>
          <a:lstStyle/>
          <a:p>
            <a:endParaRPr lang="pt-BR"/>
          </a:p>
        </p:txBody>
      </p:sp>
      <p:sp>
        <p:nvSpPr>
          <p:cNvPr id="4" name="CaixaDeTexto 3"/>
          <p:cNvSpPr txBox="1"/>
          <p:nvPr/>
        </p:nvSpPr>
        <p:spPr>
          <a:xfrm>
            <a:off x="762000" y="1028700"/>
            <a:ext cx="16060544" cy="9325630"/>
          </a:xfrm>
          <a:prstGeom prst="rect">
            <a:avLst/>
          </a:prstGeom>
          <a:noFill/>
        </p:spPr>
        <p:txBody>
          <a:bodyPr wrap="square" rtlCol="0">
            <a:spAutoFit/>
          </a:bodyPr>
          <a:lstStyle/>
          <a:p>
            <a:pPr marL="571500" indent="-571500" algn="just">
              <a:buFont typeface="Arial" panose="020B0604020202020204" pitchFamily="34" charset="0"/>
              <a:buChar char="•"/>
            </a:pPr>
            <a:r>
              <a:rPr lang="pt-BR" sz="4800" dirty="0">
                <a:solidFill>
                  <a:schemeClr val="bg1"/>
                </a:solidFill>
              </a:rPr>
              <a:t>Propaganda que implique grave perturbação à ordem, aliciamento de eleitores por meios insidiosos e propaganda enganosa:  </a:t>
            </a:r>
          </a:p>
          <a:p>
            <a:pPr marL="571500" indent="-571500" algn="just">
              <a:buFont typeface="Arial" panose="020B0604020202020204" pitchFamily="34" charset="0"/>
              <a:buChar char="•"/>
            </a:pPr>
            <a:endParaRPr lang="pt-BR" dirty="0">
              <a:solidFill>
                <a:schemeClr val="bg1"/>
              </a:solidFill>
            </a:endParaRPr>
          </a:p>
          <a:p>
            <a:pPr marL="571500" indent="-571500" algn="just">
              <a:buFont typeface="Arial" panose="020B0604020202020204" pitchFamily="34" charset="0"/>
              <a:buChar char="•"/>
            </a:pPr>
            <a:endParaRPr lang="pt-BR" dirty="0">
              <a:solidFill>
                <a:schemeClr val="bg1"/>
              </a:solidFill>
            </a:endParaRPr>
          </a:p>
          <a:p>
            <a:pPr marL="1462088" indent="-742950" algn="just">
              <a:buAutoNum type="alphaLcParenR"/>
            </a:pPr>
            <a:r>
              <a:rPr lang="pt-BR" sz="4800" dirty="0">
                <a:solidFill>
                  <a:schemeClr val="bg1"/>
                </a:solidFill>
              </a:rPr>
              <a:t>Considera-se grave perturbação à ordem propaganda que fira as posturas municipais, que perturbe o sossego público ou que prejudique a higiene e a estética urbana.</a:t>
            </a:r>
          </a:p>
          <a:p>
            <a:pPr marL="1462088" indent="-742950" algn="just">
              <a:buAutoNum type="alphaLcParenR"/>
            </a:pPr>
            <a:endParaRPr lang="pt-BR" dirty="0">
              <a:solidFill>
                <a:schemeClr val="bg1"/>
              </a:solidFill>
            </a:endParaRPr>
          </a:p>
          <a:p>
            <a:pPr marL="1176338" indent="-457200" algn="just"/>
            <a:r>
              <a:rPr lang="pt-BR" sz="4800" dirty="0">
                <a:solidFill>
                  <a:schemeClr val="bg1"/>
                </a:solidFill>
              </a:rPr>
              <a:t>b) Considera-se aliciamento de eleitores por meios insidiosos, doação, oferecimento, promessa ou entrega ao eleitor de bem ou vantagem pessoal de qualquer natureza, inclusive brindes de pequeno valor.  </a:t>
            </a:r>
          </a:p>
          <a:p>
            <a:pPr marL="1176338" indent="-457200" algn="just"/>
            <a:endParaRPr lang="pt-BR" dirty="0">
              <a:solidFill>
                <a:schemeClr val="bg1"/>
              </a:solidFill>
            </a:endParaRPr>
          </a:p>
          <a:p>
            <a:pPr marL="571500" indent="-571500" algn="just">
              <a:buFont typeface="Arial" panose="020B0604020202020204" pitchFamily="34" charset="0"/>
              <a:buChar char="•"/>
            </a:pPr>
            <a:endParaRPr lang="pt-BR" sz="4800" dirty="0">
              <a:solidFill>
                <a:schemeClr val="bg1"/>
              </a:solidFill>
            </a:endParaRPr>
          </a:p>
        </p:txBody>
      </p:sp>
    </p:spTree>
    <p:extLst>
      <p:ext uri="{BB962C8B-B14F-4D97-AF65-F5344CB8AC3E}">
        <p14:creationId xmlns:p14="http://schemas.microsoft.com/office/powerpoint/2010/main" val="3754792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AutoShape 3"/>
          <p:cNvSpPr/>
          <p:nvPr/>
        </p:nvSpPr>
        <p:spPr>
          <a:xfrm>
            <a:off x="1028700" y="1028700"/>
            <a:ext cx="16230600" cy="8229600"/>
          </a:xfrm>
          <a:prstGeom prst="rect">
            <a:avLst/>
          </a:prstGeom>
          <a:solidFill>
            <a:srgbClr val="003060"/>
          </a:solidFill>
        </p:spPr>
        <p:txBody>
          <a:bodyPr/>
          <a:lstStyle/>
          <a:p>
            <a:endParaRPr lang="pt-BR"/>
          </a:p>
        </p:txBody>
      </p:sp>
      <p:sp>
        <p:nvSpPr>
          <p:cNvPr id="5" name="Retângulo 4">
            <a:extLst>
              <a:ext uri="{FF2B5EF4-FFF2-40B4-BE49-F238E27FC236}">
                <a16:creationId xmlns:a16="http://schemas.microsoft.com/office/drawing/2014/main" id="{30BFE025-7C65-44F6-E270-B0AC242E9E24}"/>
              </a:ext>
            </a:extLst>
          </p:cNvPr>
          <p:cNvSpPr/>
          <p:nvPr/>
        </p:nvSpPr>
        <p:spPr>
          <a:xfrm>
            <a:off x="1676400" y="7324572"/>
            <a:ext cx="14325600" cy="1716498"/>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762000" y="1562100"/>
            <a:ext cx="16060544" cy="7478970"/>
          </a:xfrm>
          <a:prstGeom prst="rect">
            <a:avLst/>
          </a:prstGeom>
          <a:noFill/>
        </p:spPr>
        <p:txBody>
          <a:bodyPr wrap="square" rtlCol="0">
            <a:spAutoFit/>
          </a:bodyPr>
          <a:lstStyle/>
          <a:p>
            <a:pPr marL="1176338" indent="-457200" algn="just"/>
            <a:r>
              <a:rPr lang="pt-BR" sz="4800" dirty="0">
                <a:solidFill>
                  <a:schemeClr val="bg1"/>
                </a:solidFill>
              </a:rPr>
              <a:t>c) Considera-se propaganda enganosa a promessa de resolver eventuais demandas que não são da atribuição do Conselho Tutelar, a criação de expectativas na população que, sabidamente, não poderão ser equacionadas pelo Conselho Tutelar, bem como qualquer outra que induza dolosamente o eleitor a erro, com o objetivo de auferir, com isso, vantagem à determinada candidatura.  </a:t>
            </a:r>
          </a:p>
          <a:p>
            <a:pPr marL="1176338" indent="-457200" algn="just"/>
            <a:endParaRPr lang="pt-BR" sz="4800" dirty="0">
              <a:solidFill>
                <a:schemeClr val="bg1"/>
              </a:solidFill>
            </a:endParaRPr>
          </a:p>
          <a:p>
            <a:pPr marL="1176338" indent="-457200" algn="just"/>
            <a:r>
              <a:rPr lang="pt-BR" sz="4800" dirty="0">
                <a:solidFill>
                  <a:schemeClr val="bg1"/>
                </a:solidFill>
              </a:rPr>
              <a:t>   Dica: evite esse tipo de promessa, pois certamente não </a:t>
            </a:r>
          </a:p>
          <a:p>
            <a:pPr marL="1176338" indent="-457200" algn="just"/>
            <a:r>
              <a:rPr lang="pt-BR" sz="4800" dirty="0">
                <a:solidFill>
                  <a:schemeClr val="bg1"/>
                </a:solidFill>
              </a:rPr>
              <a:t>   conseguirá cumprir!</a:t>
            </a:r>
          </a:p>
        </p:txBody>
      </p:sp>
    </p:spTree>
    <p:extLst>
      <p:ext uri="{BB962C8B-B14F-4D97-AF65-F5344CB8AC3E}">
        <p14:creationId xmlns:p14="http://schemas.microsoft.com/office/powerpoint/2010/main" val="3476001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AutoShape 3"/>
          <p:cNvSpPr/>
          <p:nvPr/>
        </p:nvSpPr>
        <p:spPr>
          <a:xfrm>
            <a:off x="1028700" y="1028700"/>
            <a:ext cx="16230600" cy="8229600"/>
          </a:xfrm>
          <a:prstGeom prst="rect">
            <a:avLst/>
          </a:prstGeom>
          <a:solidFill>
            <a:srgbClr val="003060"/>
          </a:solidFill>
        </p:spPr>
        <p:txBody>
          <a:bodyPr/>
          <a:lstStyle/>
          <a:p>
            <a:endParaRPr lang="pt-BR"/>
          </a:p>
        </p:txBody>
      </p:sp>
      <p:sp>
        <p:nvSpPr>
          <p:cNvPr id="4" name="CaixaDeTexto 3"/>
          <p:cNvSpPr txBox="1"/>
          <p:nvPr/>
        </p:nvSpPr>
        <p:spPr>
          <a:xfrm>
            <a:off x="1028700" y="2735856"/>
            <a:ext cx="16060544" cy="6740307"/>
          </a:xfrm>
          <a:prstGeom prst="rect">
            <a:avLst/>
          </a:prstGeom>
          <a:noFill/>
        </p:spPr>
        <p:txBody>
          <a:bodyPr wrap="square" rtlCol="0">
            <a:spAutoFit/>
          </a:bodyPr>
          <a:lstStyle/>
          <a:p>
            <a:pPr marL="571500" indent="-571500" algn="just">
              <a:buFont typeface="Arial" panose="020B0604020202020204" pitchFamily="34" charset="0"/>
              <a:buChar char="•"/>
            </a:pPr>
            <a:r>
              <a:rPr lang="pt-BR" sz="4800" dirty="0">
                <a:solidFill>
                  <a:schemeClr val="bg1"/>
                </a:solidFill>
              </a:rPr>
              <a:t>Propaganda eleitoral em rádio, televisão, outdoors, carro de som, luminosos, bem como por faixas, letreiros e banners com fotos ou outras formas de propaganda de massa.  </a:t>
            </a:r>
          </a:p>
          <a:p>
            <a:pPr marL="571500" indent="-571500" algn="just">
              <a:buFont typeface="Arial" panose="020B0604020202020204" pitchFamily="34" charset="0"/>
              <a:buChar char="•"/>
            </a:pPr>
            <a:endParaRPr lang="pt-BR" sz="4800" dirty="0">
              <a:solidFill>
                <a:schemeClr val="bg1"/>
              </a:solidFill>
            </a:endParaRPr>
          </a:p>
          <a:p>
            <a:pPr marL="571500" indent="-571500" algn="just">
              <a:buFont typeface="Arial" panose="020B0604020202020204" pitchFamily="34" charset="0"/>
              <a:buChar char="•"/>
            </a:pPr>
            <a:endParaRPr lang="pt-BR" sz="4800" dirty="0">
              <a:solidFill>
                <a:schemeClr val="bg1"/>
              </a:solidFill>
            </a:endParaRPr>
          </a:p>
          <a:p>
            <a:pPr marL="571500" indent="-571500" algn="just">
              <a:buFont typeface="Arial" panose="020B0604020202020204" pitchFamily="34" charset="0"/>
              <a:buChar char="•"/>
            </a:pPr>
            <a:r>
              <a:rPr lang="pt-BR" sz="4800" b="1" dirty="0">
                <a:solidFill>
                  <a:srgbClr val="FFFF00"/>
                </a:solidFill>
              </a:rPr>
              <a:t>Abuso de propaganda na internet e em redes sociais</a:t>
            </a:r>
          </a:p>
          <a:p>
            <a:pPr marL="571500" indent="-571500" algn="just">
              <a:buFont typeface="Arial" panose="020B0604020202020204" pitchFamily="34" charset="0"/>
              <a:buChar char="•"/>
            </a:pPr>
            <a:endParaRPr lang="pt-BR" sz="4800" dirty="0">
              <a:solidFill>
                <a:schemeClr val="bg1"/>
              </a:solidFill>
            </a:endParaRPr>
          </a:p>
          <a:p>
            <a:pPr marL="571500" indent="-571500" algn="just">
              <a:buFont typeface="Arial" panose="020B0604020202020204" pitchFamily="34" charset="0"/>
              <a:buChar char="•"/>
            </a:pPr>
            <a:endParaRPr lang="pt-BR" sz="4800" dirty="0">
              <a:solidFill>
                <a:schemeClr val="bg1"/>
              </a:solidFill>
            </a:endParaRPr>
          </a:p>
          <a:p>
            <a:pPr marL="571500" indent="-571500" algn="just">
              <a:buFont typeface="Arial" panose="020B0604020202020204" pitchFamily="34" charset="0"/>
              <a:buChar char="•"/>
            </a:pPr>
            <a:endParaRPr lang="pt-BR" sz="4800" dirty="0">
              <a:solidFill>
                <a:schemeClr val="bg1"/>
              </a:solidFill>
            </a:endParaRP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52330" y="8208125"/>
            <a:ext cx="1536292" cy="1485901"/>
          </a:xfrm>
          <a:prstGeom prst="rect">
            <a:avLst/>
          </a:prstGeom>
        </p:spPr>
      </p:pic>
    </p:spTree>
    <p:extLst>
      <p:ext uri="{BB962C8B-B14F-4D97-AF65-F5344CB8AC3E}">
        <p14:creationId xmlns:p14="http://schemas.microsoft.com/office/powerpoint/2010/main" val="3799300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AutoShape 3"/>
          <p:cNvSpPr/>
          <p:nvPr/>
        </p:nvSpPr>
        <p:spPr>
          <a:xfrm>
            <a:off x="1028700" y="1028700"/>
            <a:ext cx="16230600" cy="8229600"/>
          </a:xfrm>
          <a:prstGeom prst="rect">
            <a:avLst/>
          </a:prstGeom>
          <a:solidFill>
            <a:srgbClr val="003060"/>
          </a:solidFill>
        </p:spPr>
        <p:txBody>
          <a:bodyPr/>
          <a:lstStyle/>
          <a:p>
            <a:endParaRPr lang="pt-BR"/>
          </a:p>
        </p:txBody>
      </p:sp>
      <p:sp>
        <p:nvSpPr>
          <p:cNvPr id="4" name="CaixaDeTexto 3"/>
          <p:cNvSpPr txBox="1"/>
          <p:nvPr/>
        </p:nvSpPr>
        <p:spPr>
          <a:xfrm>
            <a:off x="1198756" y="2313908"/>
            <a:ext cx="16060544" cy="5262979"/>
          </a:xfrm>
          <a:prstGeom prst="rect">
            <a:avLst/>
          </a:prstGeom>
          <a:noFill/>
        </p:spPr>
        <p:txBody>
          <a:bodyPr wrap="square" rtlCol="0">
            <a:spAutoFit/>
          </a:bodyPr>
          <a:lstStyle/>
          <a:p>
            <a:pPr marL="571500" indent="-571500" algn="just">
              <a:buFont typeface="Arial" panose="020B0604020202020204" pitchFamily="34" charset="0"/>
              <a:buChar char="•"/>
            </a:pPr>
            <a:r>
              <a:rPr lang="pt-BR" sz="4800" dirty="0">
                <a:solidFill>
                  <a:schemeClr val="bg1"/>
                </a:solidFill>
              </a:rPr>
              <a:t>A campanha deverá ser realizada de forma individual por cada candidato, sem possibilidade de constituição de chapas.</a:t>
            </a:r>
          </a:p>
          <a:p>
            <a:pPr marL="571500" indent="-571500" algn="just">
              <a:buFont typeface="Arial" panose="020B0604020202020204" pitchFamily="34" charset="0"/>
              <a:buChar char="•"/>
            </a:pPr>
            <a:endParaRPr lang="pt-BR" sz="4800" dirty="0">
              <a:solidFill>
                <a:schemeClr val="bg1"/>
              </a:solidFill>
            </a:endParaRPr>
          </a:p>
          <a:p>
            <a:pPr marL="571500" indent="-571500" algn="just">
              <a:buFont typeface="Arial" panose="020B0604020202020204" pitchFamily="34" charset="0"/>
              <a:buChar char="•"/>
            </a:pPr>
            <a:r>
              <a:rPr lang="pt-BR" sz="4800" dirty="0">
                <a:solidFill>
                  <a:schemeClr val="bg1"/>
                </a:solidFill>
              </a:rPr>
              <a:t>A livre manifestação do pensamento do candidato e/ou do eleitor identificado ou identificável na internet é passível de limitação quando ocorrer ofensa à honra de terceiros ou divulgação de fatos sabidamente inverídicos.</a:t>
            </a: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8600" y="7546823"/>
            <a:ext cx="2220022" cy="2147204"/>
          </a:xfrm>
          <a:prstGeom prst="rect">
            <a:avLst/>
          </a:prstGeom>
        </p:spPr>
      </p:pic>
    </p:spTree>
    <p:extLst>
      <p:ext uri="{BB962C8B-B14F-4D97-AF65-F5344CB8AC3E}">
        <p14:creationId xmlns:p14="http://schemas.microsoft.com/office/powerpoint/2010/main" val="231206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000"/>
            </a:stretch>
          </a:blipFill>
        </p:spPr>
        <p:txBody>
          <a:bodyPr/>
          <a:lstStyle/>
          <a:p>
            <a:endParaRPr lang="pt-BR"/>
          </a:p>
        </p:txBody>
      </p:sp>
      <p:sp>
        <p:nvSpPr>
          <p:cNvPr id="3" name="AutoShape 3"/>
          <p:cNvSpPr/>
          <p:nvPr/>
        </p:nvSpPr>
        <p:spPr>
          <a:xfrm>
            <a:off x="0" y="2552700"/>
            <a:ext cx="18298886" cy="5257799"/>
          </a:xfrm>
          <a:prstGeom prst="rect">
            <a:avLst/>
          </a:prstGeom>
          <a:solidFill>
            <a:srgbClr val="003060"/>
          </a:solidFill>
        </p:spPr>
        <p:txBody>
          <a:bodyPr/>
          <a:lstStyle/>
          <a:p>
            <a:endParaRPr lang="pt-BR"/>
          </a:p>
        </p:txBody>
      </p:sp>
      <p:sp>
        <p:nvSpPr>
          <p:cNvPr id="4" name="CaixaDeTexto 3"/>
          <p:cNvSpPr txBox="1"/>
          <p:nvPr/>
        </p:nvSpPr>
        <p:spPr>
          <a:xfrm>
            <a:off x="1182102" y="3066007"/>
            <a:ext cx="15580492" cy="4154984"/>
          </a:xfrm>
          <a:prstGeom prst="rect">
            <a:avLst/>
          </a:prstGeom>
          <a:noFill/>
        </p:spPr>
        <p:txBody>
          <a:bodyPr wrap="square" rtlCol="0">
            <a:spAutoFit/>
          </a:bodyPr>
          <a:lstStyle/>
          <a:p>
            <a:pPr algn="ctr"/>
            <a:r>
              <a:rPr lang="pt-BR" sz="4400" dirty="0">
                <a:solidFill>
                  <a:schemeClr val="bg1"/>
                </a:solidFill>
              </a:rPr>
              <a:t>É vedado, aos atuais membros do Conselho Tutelar e servidores públicos candidatos, utilizarem-se de bens móveis e equipamentos do Poder Público, em benefício próprio ou de terceiros, na campanha para a escolha dos membros do Conselho Tutelar, bem como fazer campanha em horário de serviço, sob pena de cassação da candidatura e nulidade de todos os atos dela decorrentes.</a:t>
            </a: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2594" y="8801099"/>
            <a:ext cx="1536292" cy="148590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AutoShape 3"/>
          <p:cNvSpPr/>
          <p:nvPr/>
        </p:nvSpPr>
        <p:spPr>
          <a:xfrm>
            <a:off x="1028700" y="1028700"/>
            <a:ext cx="16230600" cy="8229600"/>
          </a:xfrm>
          <a:prstGeom prst="rect">
            <a:avLst/>
          </a:prstGeom>
          <a:solidFill>
            <a:srgbClr val="003060"/>
          </a:solidFill>
        </p:spPr>
        <p:txBody>
          <a:bodyPr/>
          <a:lstStyle/>
          <a:p>
            <a:endParaRPr lang="pt-BR"/>
          </a:p>
        </p:txBody>
      </p:sp>
      <p:grpSp>
        <p:nvGrpSpPr>
          <p:cNvPr id="6" name="Group 3">
            <a:extLst>
              <a:ext uri="{FF2B5EF4-FFF2-40B4-BE49-F238E27FC236}">
                <a16:creationId xmlns:a16="http://schemas.microsoft.com/office/drawing/2014/main" id="{549D4F5E-7B67-68A1-6E95-C7C1E85576D9}"/>
              </a:ext>
            </a:extLst>
          </p:cNvPr>
          <p:cNvGrpSpPr/>
          <p:nvPr/>
        </p:nvGrpSpPr>
        <p:grpSpPr>
          <a:xfrm>
            <a:off x="1081548" y="1485900"/>
            <a:ext cx="16192500" cy="7600950"/>
            <a:chOff x="0" y="0"/>
            <a:chExt cx="21590000" cy="10922000"/>
          </a:xfrm>
        </p:grpSpPr>
        <p:pic>
          <p:nvPicPr>
            <p:cNvPr id="7" name="Picture 4">
              <a:extLst>
                <a:ext uri="{FF2B5EF4-FFF2-40B4-BE49-F238E27FC236}">
                  <a16:creationId xmlns:a16="http://schemas.microsoft.com/office/drawing/2014/main" id="{4B6BF973-C912-9E0D-A028-7FAC6871E0D0}"/>
                </a:ext>
              </a:extLst>
            </p:cNvPr>
            <p:cNvPicPr>
              <a:picLocks noChangeAspect="1"/>
            </p:cNvPicPr>
            <p:nvPr/>
          </p:nvPicPr>
          <p:blipFill>
            <a:blip r:embed="rId3"/>
            <a:srcRect t="12035" b="12035"/>
            <a:stretch>
              <a:fillRect/>
            </a:stretch>
          </p:blipFill>
          <p:spPr>
            <a:xfrm>
              <a:off x="0" y="0"/>
              <a:ext cx="10795000" cy="5461000"/>
            </a:xfrm>
            <a:prstGeom prst="rect">
              <a:avLst/>
            </a:prstGeom>
          </p:spPr>
        </p:pic>
        <p:pic>
          <p:nvPicPr>
            <p:cNvPr id="8" name="Picture 5">
              <a:extLst>
                <a:ext uri="{FF2B5EF4-FFF2-40B4-BE49-F238E27FC236}">
                  <a16:creationId xmlns:a16="http://schemas.microsoft.com/office/drawing/2014/main" id="{05F17826-9665-8E12-4C95-F21C5D07321D}"/>
                </a:ext>
              </a:extLst>
            </p:cNvPr>
            <p:cNvPicPr>
              <a:picLocks noChangeAspect="1"/>
            </p:cNvPicPr>
            <p:nvPr/>
          </p:nvPicPr>
          <p:blipFill>
            <a:blip r:embed="rId4"/>
            <a:srcRect t="12035" b="12035"/>
            <a:stretch>
              <a:fillRect/>
            </a:stretch>
          </p:blipFill>
          <p:spPr>
            <a:xfrm>
              <a:off x="10795000" y="0"/>
              <a:ext cx="10795000" cy="5461000"/>
            </a:xfrm>
            <a:prstGeom prst="rect">
              <a:avLst/>
            </a:prstGeom>
          </p:spPr>
        </p:pic>
        <p:pic>
          <p:nvPicPr>
            <p:cNvPr id="9" name="Picture 6">
              <a:extLst>
                <a:ext uri="{FF2B5EF4-FFF2-40B4-BE49-F238E27FC236}">
                  <a16:creationId xmlns:a16="http://schemas.microsoft.com/office/drawing/2014/main" id="{59FD36B8-34D1-41D4-F0E5-6F59F2F933CB}"/>
                </a:ext>
              </a:extLst>
            </p:cNvPr>
            <p:cNvPicPr>
              <a:picLocks noChangeAspect="1"/>
            </p:cNvPicPr>
            <p:nvPr/>
          </p:nvPicPr>
          <p:blipFill>
            <a:blip r:embed="rId5"/>
            <a:srcRect t="20344" b="3296"/>
            <a:stretch>
              <a:fillRect/>
            </a:stretch>
          </p:blipFill>
          <p:spPr>
            <a:xfrm>
              <a:off x="0" y="5461000"/>
              <a:ext cx="10795000" cy="5461000"/>
            </a:xfrm>
            <a:prstGeom prst="rect">
              <a:avLst/>
            </a:prstGeom>
          </p:spPr>
        </p:pic>
        <p:pic>
          <p:nvPicPr>
            <p:cNvPr id="10" name="Picture 7">
              <a:extLst>
                <a:ext uri="{FF2B5EF4-FFF2-40B4-BE49-F238E27FC236}">
                  <a16:creationId xmlns:a16="http://schemas.microsoft.com/office/drawing/2014/main" id="{C986021D-859F-3083-E42D-71CFD2AB773B}"/>
                </a:ext>
              </a:extLst>
            </p:cNvPr>
            <p:cNvPicPr>
              <a:picLocks noChangeAspect="1"/>
            </p:cNvPicPr>
            <p:nvPr/>
          </p:nvPicPr>
          <p:blipFill>
            <a:blip r:embed="rId6"/>
            <a:srcRect b="24070"/>
            <a:stretch>
              <a:fillRect/>
            </a:stretch>
          </p:blipFill>
          <p:spPr>
            <a:xfrm>
              <a:off x="10795000" y="5461000"/>
              <a:ext cx="10795000" cy="5461000"/>
            </a:xfrm>
            <a:prstGeom prst="rect">
              <a:avLst/>
            </a:prstGeom>
          </p:spPr>
        </p:pic>
      </p:grpSp>
      <p:sp>
        <p:nvSpPr>
          <p:cNvPr id="11" name="AutoShape 8">
            <a:extLst>
              <a:ext uri="{FF2B5EF4-FFF2-40B4-BE49-F238E27FC236}">
                <a16:creationId xmlns:a16="http://schemas.microsoft.com/office/drawing/2014/main" id="{2C7862C2-4CB8-E9E0-B7D4-13E60F12DE6E}"/>
              </a:ext>
            </a:extLst>
          </p:cNvPr>
          <p:cNvSpPr/>
          <p:nvPr/>
        </p:nvSpPr>
        <p:spPr>
          <a:xfrm>
            <a:off x="2640577" y="2194679"/>
            <a:ext cx="13106398" cy="6400800"/>
          </a:xfrm>
          <a:prstGeom prst="rect">
            <a:avLst/>
          </a:prstGeom>
          <a:solidFill>
            <a:srgbClr val="FFFFFF"/>
          </a:solidFill>
        </p:spPr>
        <p:txBody>
          <a:bodyPr/>
          <a:lstStyle/>
          <a:p>
            <a:endParaRPr lang="pt-BR"/>
          </a:p>
        </p:txBody>
      </p:sp>
      <p:sp>
        <p:nvSpPr>
          <p:cNvPr id="12" name="CaixaDeTexto 11">
            <a:extLst>
              <a:ext uri="{FF2B5EF4-FFF2-40B4-BE49-F238E27FC236}">
                <a16:creationId xmlns:a16="http://schemas.microsoft.com/office/drawing/2014/main" id="{3466E224-88B2-F7F7-5060-CE63E647A304}"/>
              </a:ext>
            </a:extLst>
          </p:cNvPr>
          <p:cNvSpPr txBox="1"/>
          <p:nvPr/>
        </p:nvSpPr>
        <p:spPr>
          <a:xfrm>
            <a:off x="4948271" y="3579109"/>
            <a:ext cx="8277652" cy="769441"/>
          </a:xfrm>
          <a:prstGeom prst="rect">
            <a:avLst/>
          </a:prstGeom>
          <a:noFill/>
        </p:spPr>
        <p:txBody>
          <a:bodyPr wrap="none" rtlCol="0">
            <a:spAutoFit/>
          </a:bodyPr>
          <a:lstStyle/>
          <a:p>
            <a:pPr algn="ctr"/>
            <a:r>
              <a:rPr lang="pt-BR" sz="4400" dirty="0">
                <a:latin typeface="Arial Black" panose="020B0A04020102020204" pitchFamily="34" charset="0"/>
              </a:rPr>
              <a:t>CAMPANHA NA INTERNET</a:t>
            </a:r>
          </a:p>
        </p:txBody>
      </p:sp>
      <p:sp>
        <p:nvSpPr>
          <p:cNvPr id="13" name="CaixaDeTexto 12">
            <a:extLst>
              <a:ext uri="{FF2B5EF4-FFF2-40B4-BE49-F238E27FC236}">
                <a16:creationId xmlns:a16="http://schemas.microsoft.com/office/drawing/2014/main" id="{C8048004-89CB-F1F9-3B8D-01648EB7E453}"/>
              </a:ext>
            </a:extLst>
          </p:cNvPr>
          <p:cNvSpPr txBox="1"/>
          <p:nvPr/>
        </p:nvSpPr>
        <p:spPr>
          <a:xfrm>
            <a:off x="2829846" y="5199688"/>
            <a:ext cx="12801599" cy="1938992"/>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ATENTE-SE A ESSAS ORIENTAÇÕES</a:t>
            </a:r>
          </a:p>
          <a:p>
            <a:pPr algn="ctr"/>
            <a:r>
              <a:rPr lang="pt-BR" sz="4000" b="1" dirty="0">
                <a:latin typeface="Arial" panose="020B0604020202020204" pitchFamily="34" charset="0"/>
                <a:cs typeface="Arial" panose="020B0604020202020204" pitchFamily="34" charset="0"/>
              </a:rPr>
              <a:t>E </a:t>
            </a:r>
            <a:r>
              <a:rPr lang="pt-BR" sz="4000" b="1" dirty="0">
                <a:solidFill>
                  <a:srgbClr val="FF0000"/>
                </a:solidFill>
                <a:latin typeface="Arial" panose="020B0604020202020204" pitchFamily="34" charset="0"/>
                <a:cs typeface="Arial" panose="020B0604020202020204" pitchFamily="34" charset="0"/>
              </a:rPr>
              <a:t>NÃO FAÇA NADA ANTES DE </a:t>
            </a:r>
          </a:p>
          <a:p>
            <a:pPr algn="ctr"/>
            <a:r>
              <a:rPr lang="pt-BR" sz="4000" b="1" dirty="0">
                <a:solidFill>
                  <a:srgbClr val="FF0000"/>
                </a:solidFill>
                <a:latin typeface="Arial" panose="020B0604020202020204" pitchFamily="34" charset="0"/>
                <a:cs typeface="Arial" panose="020B0604020202020204" pitchFamily="34" charset="0"/>
              </a:rPr>
              <a:t>CONSULTAR O CMDCA DE SEU MUNICÍPIO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AutoShape 3"/>
          <p:cNvSpPr/>
          <p:nvPr/>
        </p:nvSpPr>
        <p:spPr>
          <a:xfrm>
            <a:off x="1028700" y="1028700"/>
            <a:ext cx="16230600" cy="8229600"/>
          </a:xfrm>
          <a:prstGeom prst="rect">
            <a:avLst/>
          </a:prstGeom>
          <a:solidFill>
            <a:srgbClr val="003060"/>
          </a:solidFill>
        </p:spPr>
        <p:txBody>
          <a:bodyPr/>
          <a:lstStyle/>
          <a:p>
            <a:endParaRPr lang="pt-BR"/>
          </a:p>
        </p:txBody>
      </p:sp>
      <p:sp>
        <p:nvSpPr>
          <p:cNvPr id="4" name="Freeform 4"/>
          <p:cNvSpPr/>
          <p:nvPr/>
        </p:nvSpPr>
        <p:spPr>
          <a:xfrm>
            <a:off x="1028700" y="1028700"/>
            <a:ext cx="6411191" cy="8229600"/>
          </a:xfrm>
          <a:custGeom>
            <a:avLst/>
            <a:gdLst/>
            <a:ahLst/>
            <a:cxnLst/>
            <a:rect l="l" t="t" r="r" b="b"/>
            <a:pathLst>
              <a:path w="6411191" h="8229600">
                <a:moveTo>
                  <a:pt x="0" y="0"/>
                </a:moveTo>
                <a:lnTo>
                  <a:pt x="6411191" y="0"/>
                </a:lnTo>
                <a:lnTo>
                  <a:pt x="6411191" y="8229600"/>
                </a:lnTo>
                <a:lnTo>
                  <a:pt x="0" y="8229600"/>
                </a:lnTo>
                <a:lnTo>
                  <a:pt x="0" y="0"/>
                </a:lnTo>
                <a:close/>
              </a:path>
            </a:pathLst>
          </a:custGeom>
          <a:blipFill>
            <a:blip r:embed="rId3"/>
            <a:stretch>
              <a:fillRect l="-51107" r="-43381"/>
            </a:stretch>
          </a:blipFill>
        </p:spPr>
        <p:txBody>
          <a:bodyPr/>
          <a:lstStyle/>
          <a:p>
            <a:endParaRPr lang="pt-BR"/>
          </a:p>
        </p:txBody>
      </p:sp>
      <p:sp>
        <p:nvSpPr>
          <p:cNvPr id="5" name="CaixaDeTexto 4"/>
          <p:cNvSpPr txBox="1"/>
          <p:nvPr/>
        </p:nvSpPr>
        <p:spPr>
          <a:xfrm>
            <a:off x="7879998" y="1678126"/>
            <a:ext cx="9372600" cy="8094524"/>
          </a:xfrm>
          <a:prstGeom prst="rect">
            <a:avLst/>
          </a:prstGeom>
          <a:noFill/>
        </p:spPr>
        <p:txBody>
          <a:bodyPr wrap="square" rtlCol="0">
            <a:spAutoFit/>
          </a:bodyPr>
          <a:lstStyle/>
          <a:p>
            <a:r>
              <a:rPr lang="pt-BR" sz="4400" dirty="0">
                <a:solidFill>
                  <a:schemeClr val="bg1"/>
                </a:solidFill>
              </a:rPr>
              <a:t>A propaganda eleitoral na internet poderá ser realizada nas seguintes formas:</a:t>
            </a:r>
          </a:p>
          <a:p>
            <a:endParaRPr lang="pt-BR" dirty="0">
              <a:solidFill>
                <a:schemeClr val="bg1"/>
              </a:solidFill>
            </a:endParaRPr>
          </a:p>
          <a:p>
            <a:pPr marL="514350" indent="-514350">
              <a:buAutoNum type="alphaLcParenR"/>
            </a:pPr>
            <a:r>
              <a:rPr lang="pt-BR" sz="4400" dirty="0">
                <a:solidFill>
                  <a:schemeClr val="bg1"/>
                </a:solidFill>
              </a:rPr>
              <a:t>Em página eletrônica do candidato ou em perfil em rede social, </a:t>
            </a:r>
            <a:r>
              <a:rPr lang="pt-BR" sz="4400" b="1" dirty="0">
                <a:solidFill>
                  <a:srgbClr val="FFFF00"/>
                </a:solidFill>
              </a:rPr>
              <a:t>com endereço eletrônico comunicado à Comissão Especial</a:t>
            </a:r>
            <a:r>
              <a:rPr lang="pt-BR" sz="4400" dirty="0">
                <a:solidFill>
                  <a:schemeClr val="bg1"/>
                </a:solidFill>
              </a:rPr>
              <a:t> e hospedado, direta ou indiretamente, em provedor de serviço de internet estabelecido no País;</a:t>
            </a:r>
          </a:p>
          <a:p>
            <a:pPr marL="514350" indent="-514350">
              <a:buAutoNum type="alphaLcParenR"/>
            </a:pPr>
            <a:endParaRPr lang="pt-BR" dirty="0">
              <a:solidFill>
                <a:schemeClr val="bg1"/>
              </a:solidFill>
            </a:endParaRPr>
          </a:p>
          <a:p>
            <a:endParaRPr lang="pt-BR" sz="4400" dirty="0">
              <a:solidFill>
                <a:schemeClr val="bg1"/>
              </a:solidFill>
            </a:endParaRPr>
          </a:p>
        </p:txBody>
      </p:sp>
    </p:spTree>
    <p:extLst>
      <p:ext uri="{BB962C8B-B14F-4D97-AF65-F5344CB8AC3E}">
        <p14:creationId xmlns:p14="http://schemas.microsoft.com/office/powerpoint/2010/main" val="4135030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AutoShape 3"/>
          <p:cNvSpPr/>
          <p:nvPr/>
        </p:nvSpPr>
        <p:spPr>
          <a:xfrm>
            <a:off x="1028700" y="1028700"/>
            <a:ext cx="16230600" cy="8229600"/>
          </a:xfrm>
          <a:prstGeom prst="rect">
            <a:avLst/>
          </a:prstGeom>
          <a:solidFill>
            <a:srgbClr val="003060"/>
          </a:solidFill>
        </p:spPr>
        <p:txBody>
          <a:bodyPr/>
          <a:lstStyle/>
          <a:p>
            <a:endParaRPr lang="pt-BR"/>
          </a:p>
        </p:txBody>
      </p:sp>
      <p:sp>
        <p:nvSpPr>
          <p:cNvPr id="5" name="CaixaDeTexto 4"/>
          <p:cNvSpPr txBox="1"/>
          <p:nvPr/>
        </p:nvSpPr>
        <p:spPr>
          <a:xfrm>
            <a:off x="1981200" y="2247900"/>
            <a:ext cx="14325600" cy="6309420"/>
          </a:xfrm>
          <a:prstGeom prst="rect">
            <a:avLst/>
          </a:prstGeom>
          <a:noFill/>
        </p:spPr>
        <p:txBody>
          <a:bodyPr wrap="square" rtlCol="0">
            <a:spAutoFit/>
          </a:bodyPr>
          <a:lstStyle/>
          <a:p>
            <a:pPr algn="just"/>
            <a:r>
              <a:rPr lang="pt-BR" sz="4800" b="1" dirty="0">
                <a:solidFill>
                  <a:schemeClr val="bg1"/>
                </a:solidFill>
              </a:rPr>
              <a:t>b)</a:t>
            </a:r>
            <a:r>
              <a:rPr lang="pt-BR" sz="4800" dirty="0">
                <a:solidFill>
                  <a:schemeClr val="bg1"/>
                </a:solidFill>
              </a:rPr>
              <a:t> Por meio de mensagem eletrônica para endereços cadastrados gratuitamente pelo candidato, </a:t>
            </a:r>
            <a:r>
              <a:rPr lang="pt-BR" sz="4800" b="1" dirty="0">
                <a:solidFill>
                  <a:srgbClr val="FFFF00"/>
                </a:solidFill>
              </a:rPr>
              <a:t>vedada realização de disparo em massa;</a:t>
            </a:r>
          </a:p>
          <a:p>
            <a:pPr algn="just"/>
            <a:endParaRPr lang="pt-BR" sz="4800" dirty="0">
              <a:solidFill>
                <a:schemeClr val="bg1"/>
              </a:solidFill>
            </a:endParaRPr>
          </a:p>
          <a:p>
            <a:pPr algn="just"/>
            <a:endParaRPr lang="pt-BR" sz="2000" dirty="0">
              <a:solidFill>
                <a:schemeClr val="bg1"/>
              </a:solidFill>
            </a:endParaRPr>
          </a:p>
          <a:p>
            <a:pPr algn="just"/>
            <a:r>
              <a:rPr lang="pt-BR" sz="4800" b="1" dirty="0">
                <a:solidFill>
                  <a:schemeClr val="bg1"/>
                </a:solidFill>
              </a:rPr>
              <a:t>c) </a:t>
            </a:r>
            <a:r>
              <a:rPr lang="pt-BR" sz="4800" dirty="0">
                <a:solidFill>
                  <a:schemeClr val="bg1"/>
                </a:solidFill>
              </a:rPr>
              <a:t>Por meio de blogs, redes sociais, sítios de mensagens instantâneas e aplicações de internet assemelhadas, cujo conteúdo seja gerado ou editado por candidatos ou qualquer pessoa...</a:t>
            </a:r>
          </a:p>
        </p:txBody>
      </p:sp>
    </p:spTree>
    <p:extLst>
      <p:ext uri="{BB962C8B-B14F-4D97-AF65-F5344CB8AC3E}">
        <p14:creationId xmlns:p14="http://schemas.microsoft.com/office/powerpoint/2010/main" val="3208608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AutoShape 3"/>
          <p:cNvSpPr/>
          <p:nvPr/>
        </p:nvSpPr>
        <p:spPr>
          <a:xfrm>
            <a:off x="1028700" y="1028700"/>
            <a:ext cx="16230600" cy="8229600"/>
          </a:xfrm>
          <a:prstGeom prst="rect">
            <a:avLst/>
          </a:prstGeom>
          <a:solidFill>
            <a:srgbClr val="003060"/>
          </a:solidFill>
        </p:spPr>
        <p:txBody>
          <a:bodyPr/>
          <a:lstStyle/>
          <a:p>
            <a:endParaRPr lang="pt-BR" dirty="0"/>
          </a:p>
        </p:txBody>
      </p:sp>
      <p:sp>
        <p:nvSpPr>
          <p:cNvPr id="5" name="CaixaDeTexto 4"/>
          <p:cNvSpPr txBox="1"/>
          <p:nvPr/>
        </p:nvSpPr>
        <p:spPr>
          <a:xfrm>
            <a:off x="2209800" y="7149764"/>
            <a:ext cx="14325600" cy="1754326"/>
          </a:xfrm>
          <a:prstGeom prst="rect">
            <a:avLst/>
          </a:prstGeom>
          <a:noFill/>
        </p:spPr>
        <p:txBody>
          <a:bodyPr wrap="square" rtlCol="0">
            <a:spAutoFit/>
          </a:bodyPr>
          <a:lstStyle/>
          <a:p>
            <a:pPr algn="just"/>
            <a:r>
              <a:rPr lang="pt-BR" sz="5400" dirty="0">
                <a:solidFill>
                  <a:schemeClr val="bg1"/>
                </a:solidFill>
              </a:rPr>
              <a:t>... desde que não utilize sítios comerciais e/ou </a:t>
            </a:r>
            <a:r>
              <a:rPr lang="pt-BR" sz="5400" b="1" dirty="0">
                <a:solidFill>
                  <a:srgbClr val="FFFF00"/>
                </a:solidFill>
              </a:rPr>
              <a:t>contrate impulsionamento de conteúdos.</a:t>
            </a:r>
          </a:p>
        </p:txBody>
      </p:sp>
      <p:pic>
        <p:nvPicPr>
          <p:cNvPr id="6" name="Imagem 5">
            <a:extLst>
              <a:ext uri="{FF2B5EF4-FFF2-40B4-BE49-F238E27FC236}">
                <a16:creationId xmlns:a16="http://schemas.microsoft.com/office/drawing/2014/main" id="{B860A860-A63E-3123-DDAD-401C17CD5F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1175" y="1205264"/>
            <a:ext cx="8365649" cy="5576771"/>
          </a:xfrm>
          <a:prstGeom prst="rect">
            <a:avLst/>
          </a:prstGeom>
        </p:spPr>
      </p:pic>
    </p:spTree>
    <p:extLst>
      <p:ext uri="{BB962C8B-B14F-4D97-AF65-F5344CB8AC3E}">
        <p14:creationId xmlns:p14="http://schemas.microsoft.com/office/powerpoint/2010/main" val="1299587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9222" b="-9222"/>
            </a:stretch>
          </a:blipFill>
        </p:spPr>
        <p:txBody>
          <a:bodyPr/>
          <a:lstStyle/>
          <a:p>
            <a:endParaRPr lang="pt-BR"/>
          </a:p>
        </p:txBody>
      </p:sp>
      <p:grpSp>
        <p:nvGrpSpPr>
          <p:cNvPr id="3" name="Group 3"/>
          <p:cNvGrpSpPr/>
          <p:nvPr/>
        </p:nvGrpSpPr>
        <p:grpSpPr>
          <a:xfrm>
            <a:off x="1047750" y="1047750"/>
            <a:ext cx="16192500" cy="7600950"/>
            <a:chOff x="0" y="0"/>
            <a:chExt cx="21590000" cy="10922000"/>
          </a:xfrm>
        </p:grpSpPr>
        <p:pic>
          <p:nvPicPr>
            <p:cNvPr id="4" name="Picture 4"/>
            <p:cNvPicPr>
              <a:picLocks noChangeAspect="1"/>
            </p:cNvPicPr>
            <p:nvPr/>
          </p:nvPicPr>
          <p:blipFill>
            <a:blip r:embed="rId3"/>
            <a:srcRect t="12035" b="12035"/>
            <a:stretch>
              <a:fillRect/>
            </a:stretch>
          </p:blipFill>
          <p:spPr>
            <a:xfrm>
              <a:off x="0" y="0"/>
              <a:ext cx="10795000" cy="5461000"/>
            </a:xfrm>
            <a:prstGeom prst="rect">
              <a:avLst/>
            </a:prstGeom>
          </p:spPr>
        </p:pic>
        <p:pic>
          <p:nvPicPr>
            <p:cNvPr id="5" name="Picture 5"/>
            <p:cNvPicPr>
              <a:picLocks noChangeAspect="1"/>
            </p:cNvPicPr>
            <p:nvPr/>
          </p:nvPicPr>
          <p:blipFill>
            <a:blip r:embed="rId4"/>
            <a:srcRect t="12035" b="12035"/>
            <a:stretch>
              <a:fillRect/>
            </a:stretch>
          </p:blipFill>
          <p:spPr>
            <a:xfrm>
              <a:off x="10795000" y="0"/>
              <a:ext cx="10795000" cy="5461000"/>
            </a:xfrm>
            <a:prstGeom prst="rect">
              <a:avLst/>
            </a:prstGeom>
          </p:spPr>
        </p:pic>
        <p:pic>
          <p:nvPicPr>
            <p:cNvPr id="6" name="Picture 6"/>
            <p:cNvPicPr>
              <a:picLocks noChangeAspect="1"/>
            </p:cNvPicPr>
            <p:nvPr/>
          </p:nvPicPr>
          <p:blipFill>
            <a:blip r:embed="rId5"/>
            <a:srcRect t="20344" b="3296"/>
            <a:stretch>
              <a:fillRect/>
            </a:stretch>
          </p:blipFill>
          <p:spPr>
            <a:xfrm>
              <a:off x="0" y="5461000"/>
              <a:ext cx="10795000" cy="5461000"/>
            </a:xfrm>
            <a:prstGeom prst="rect">
              <a:avLst/>
            </a:prstGeom>
          </p:spPr>
        </p:pic>
        <p:pic>
          <p:nvPicPr>
            <p:cNvPr id="7" name="Picture 7"/>
            <p:cNvPicPr>
              <a:picLocks noChangeAspect="1"/>
            </p:cNvPicPr>
            <p:nvPr/>
          </p:nvPicPr>
          <p:blipFill>
            <a:blip r:embed="rId6"/>
            <a:srcRect b="24070"/>
            <a:stretch>
              <a:fillRect/>
            </a:stretch>
          </p:blipFill>
          <p:spPr>
            <a:xfrm>
              <a:off x="10795000" y="5461000"/>
              <a:ext cx="10795000" cy="5461000"/>
            </a:xfrm>
            <a:prstGeom prst="rect">
              <a:avLst/>
            </a:prstGeom>
          </p:spPr>
        </p:pic>
      </p:grpSp>
      <p:sp>
        <p:nvSpPr>
          <p:cNvPr id="8" name="AutoShape 8"/>
          <p:cNvSpPr/>
          <p:nvPr/>
        </p:nvSpPr>
        <p:spPr>
          <a:xfrm>
            <a:off x="2606779" y="1756529"/>
            <a:ext cx="13106398" cy="6400800"/>
          </a:xfrm>
          <a:prstGeom prst="rect">
            <a:avLst/>
          </a:prstGeom>
          <a:solidFill>
            <a:srgbClr val="FFFFFF"/>
          </a:solidFill>
        </p:spPr>
        <p:txBody>
          <a:bodyPr/>
          <a:lstStyle/>
          <a:p>
            <a:endParaRPr lang="pt-BR"/>
          </a:p>
        </p:txBody>
      </p:sp>
      <p:sp>
        <p:nvSpPr>
          <p:cNvPr id="9" name="CaixaDeTexto 8"/>
          <p:cNvSpPr txBox="1"/>
          <p:nvPr/>
        </p:nvSpPr>
        <p:spPr>
          <a:xfrm>
            <a:off x="5402399" y="2042820"/>
            <a:ext cx="7483202" cy="1446550"/>
          </a:xfrm>
          <a:prstGeom prst="rect">
            <a:avLst/>
          </a:prstGeom>
          <a:noFill/>
        </p:spPr>
        <p:txBody>
          <a:bodyPr wrap="none" rtlCol="0">
            <a:spAutoFit/>
          </a:bodyPr>
          <a:lstStyle/>
          <a:p>
            <a:pPr algn="ctr"/>
            <a:r>
              <a:rPr lang="pt-BR" sz="4400" dirty="0">
                <a:latin typeface="Arial Black" panose="020B0A04020102020204" pitchFamily="34" charset="0"/>
              </a:rPr>
              <a:t>REGRAS GERAIS DA</a:t>
            </a:r>
          </a:p>
          <a:p>
            <a:pPr algn="ctr"/>
            <a:r>
              <a:rPr lang="pt-BR" sz="4400" dirty="0">
                <a:latin typeface="Arial Black" panose="020B0A04020102020204" pitchFamily="34" charset="0"/>
              </a:rPr>
              <a:t>CAMPANHA ELEITORAL</a:t>
            </a:r>
          </a:p>
        </p:txBody>
      </p:sp>
      <p:pic>
        <p:nvPicPr>
          <p:cNvPr id="10" name="Imagem 9">
            <a:extLst>
              <a:ext uri="{FF2B5EF4-FFF2-40B4-BE49-F238E27FC236}">
                <a16:creationId xmlns:a16="http://schemas.microsoft.com/office/drawing/2014/main" id="{1703C2EF-F1DA-CD2F-758F-39A4BF786B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54180" y="8430116"/>
            <a:ext cx="1536292" cy="1485901"/>
          </a:xfrm>
          <a:prstGeom prst="rect">
            <a:avLst/>
          </a:prstGeom>
        </p:spPr>
      </p:pic>
      <p:sp>
        <p:nvSpPr>
          <p:cNvPr id="11" name="CaixaDeTexto 10">
            <a:extLst>
              <a:ext uri="{FF2B5EF4-FFF2-40B4-BE49-F238E27FC236}">
                <a16:creationId xmlns:a16="http://schemas.microsoft.com/office/drawing/2014/main" id="{1BD119C3-4422-65C3-5CD2-B6FAA637C259}"/>
              </a:ext>
            </a:extLst>
          </p:cNvPr>
          <p:cNvSpPr txBox="1"/>
          <p:nvPr/>
        </p:nvSpPr>
        <p:spPr>
          <a:xfrm>
            <a:off x="2621527" y="3971924"/>
            <a:ext cx="12801599" cy="4401205"/>
          </a:xfrm>
          <a:prstGeom prst="rect">
            <a:avLst/>
          </a:prstGeom>
          <a:noFill/>
        </p:spPr>
        <p:txBody>
          <a:bodyPr wrap="square" rtlCol="0">
            <a:spAutoFit/>
          </a:bodyPr>
          <a:lstStyle/>
          <a:p>
            <a:pPr algn="ctr"/>
            <a:r>
              <a:rPr lang="pt-BR" sz="4000" b="1" dirty="0">
                <a:latin typeface="Arial" panose="020B0604020202020204" pitchFamily="34" charset="0"/>
                <a:cs typeface="Arial" panose="020B0604020202020204" pitchFamily="34" charset="0"/>
              </a:rPr>
              <a:t>DE ACORDO COM OS EDITAIS DE ABERTURA </a:t>
            </a:r>
          </a:p>
          <a:p>
            <a:pPr algn="ctr"/>
            <a:r>
              <a:rPr lang="pt-BR" sz="4000" b="1" dirty="0">
                <a:latin typeface="Arial" panose="020B0604020202020204" pitchFamily="34" charset="0"/>
                <a:cs typeface="Arial" panose="020B0604020202020204" pitchFamily="34" charset="0"/>
              </a:rPr>
              <a:t>DO PROCESSO DE ESCOLHA DOS MEMBROS </a:t>
            </a:r>
          </a:p>
          <a:p>
            <a:pPr algn="ctr"/>
            <a:r>
              <a:rPr lang="pt-BR" sz="4000" b="1" dirty="0">
                <a:latin typeface="Arial" panose="020B0604020202020204" pitchFamily="34" charset="0"/>
                <a:cs typeface="Arial" panose="020B0604020202020204" pitchFamily="34" charset="0"/>
              </a:rPr>
              <a:t>DO CONSELHO TUTELAR </a:t>
            </a:r>
            <a:r>
              <a:rPr lang="pt-BR" sz="4000" b="1" dirty="0">
                <a:solidFill>
                  <a:srgbClr val="FF0000"/>
                </a:solidFill>
                <a:latin typeface="Arial" panose="020B0604020202020204" pitchFamily="34" charset="0"/>
                <a:cs typeface="Arial" panose="020B0604020202020204" pitchFamily="34" charset="0"/>
              </a:rPr>
              <a:t>(CONSULTE)</a:t>
            </a:r>
          </a:p>
          <a:p>
            <a:pPr algn="ctr"/>
            <a:endParaRPr lang="pt-BR" sz="4000" b="1" dirty="0">
              <a:latin typeface="Arial" panose="020B0604020202020204" pitchFamily="34" charset="0"/>
              <a:cs typeface="Arial" panose="020B0604020202020204" pitchFamily="34" charset="0"/>
            </a:endParaRPr>
          </a:p>
          <a:p>
            <a:pPr algn="ctr"/>
            <a:r>
              <a:rPr lang="pt-BR" sz="4000" b="1" dirty="0">
                <a:latin typeface="Arial" panose="020B0604020202020204" pitchFamily="34" charset="0"/>
                <a:cs typeface="Arial" panose="020B0604020202020204" pitchFamily="34" charset="0"/>
              </a:rPr>
              <a:t>DE ACORDO COM A RESOLUÇÃO Nº 231/2022</a:t>
            </a:r>
          </a:p>
          <a:p>
            <a:pPr algn="ctr"/>
            <a:r>
              <a:rPr lang="pt-BR" sz="4000" b="1" dirty="0">
                <a:latin typeface="Arial" panose="020B0604020202020204" pitchFamily="34" charset="0"/>
                <a:cs typeface="Arial" panose="020B0604020202020204" pitchFamily="34" charset="0"/>
              </a:rPr>
              <a:t>DO CONANDA </a:t>
            </a:r>
            <a:r>
              <a:rPr lang="pt-BR" sz="4000" b="1" dirty="0">
                <a:solidFill>
                  <a:srgbClr val="FF0000"/>
                </a:solidFill>
                <a:latin typeface="Arial" panose="020B0604020202020204" pitchFamily="34" charset="0"/>
                <a:cs typeface="Arial" panose="020B0604020202020204" pitchFamily="34" charset="0"/>
              </a:rPr>
              <a:t>(CONSULTE)</a:t>
            </a:r>
          </a:p>
          <a:p>
            <a:pPr algn="ctr"/>
            <a:endParaRPr lang="pt-BR" sz="4000" b="1" dirty="0">
              <a:latin typeface="Arial" panose="020B0604020202020204" pitchFamily="34" charset="0"/>
              <a:cs typeface="Arial" panose="020B0604020202020204" pitchFamily="34" charset="0"/>
            </a:endParaRPr>
          </a:p>
        </p:txBody>
      </p:sp>
      <p:pic>
        <p:nvPicPr>
          <p:cNvPr id="12" name="Imagem 11">
            <a:extLst>
              <a:ext uri="{FF2B5EF4-FFF2-40B4-BE49-F238E27FC236}">
                <a16:creationId xmlns:a16="http://schemas.microsoft.com/office/drawing/2014/main" id="{B5D0D909-FC18-E3CD-D84C-D5CA3FBB83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4200" y="9007428"/>
            <a:ext cx="1818165" cy="920843"/>
          </a:xfrm>
          <a:prstGeom prst="rect">
            <a:avLst/>
          </a:prstGeom>
        </p:spPr>
      </p:pic>
      <p:pic>
        <p:nvPicPr>
          <p:cNvPr id="13" name="Imagem 12">
            <a:extLst>
              <a:ext uri="{FF2B5EF4-FFF2-40B4-BE49-F238E27FC236}">
                <a16:creationId xmlns:a16="http://schemas.microsoft.com/office/drawing/2014/main" id="{1E4611E9-807C-62E2-8592-A23B1C7F6B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55469" y="9007428"/>
            <a:ext cx="1591642" cy="913357"/>
          </a:xfrm>
          <a:prstGeom prst="rect">
            <a:avLst/>
          </a:prstGeom>
        </p:spPr>
      </p:pic>
    </p:spTree>
    <p:extLst>
      <p:ext uri="{BB962C8B-B14F-4D97-AF65-F5344CB8AC3E}">
        <p14:creationId xmlns:p14="http://schemas.microsoft.com/office/powerpoint/2010/main" val="167167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4410" y="0"/>
            <a:ext cx="13469209"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AutoShape 3"/>
          <p:cNvSpPr/>
          <p:nvPr/>
        </p:nvSpPr>
        <p:spPr>
          <a:xfrm>
            <a:off x="5240780" y="0"/>
            <a:ext cx="13176959" cy="12428922"/>
          </a:xfrm>
          <a:prstGeom prst="rect">
            <a:avLst/>
          </a:prstGeom>
          <a:solidFill>
            <a:srgbClr val="003060"/>
          </a:solidFill>
        </p:spPr>
        <p:txBody>
          <a:bodyPr/>
          <a:lstStyle/>
          <a:p>
            <a:endParaRPr lang="pt-BR"/>
          </a:p>
        </p:txBody>
      </p:sp>
      <p:sp>
        <p:nvSpPr>
          <p:cNvPr id="4" name="Freeform 4"/>
          <p:cNvSpPr/>
          <p:nvPr/>
        </p:nvSpPr>
        <p:spPr>
          <a:xfrm>
            <a:off x="-1745296" y="0"/>
            <a:ext cx="6967816" cy="10807785"/>
          </a:xfrm>
          <a:custGeom>
            <a:avLst/>
            <a:gdLst/>
            <a:ahLst/>
            <a:cxnLst/>
            <a:rect l="l" t="t" r="r" b="b"/>
            <a:pathLst>
              <a:path w="9488413" h="11074485">
                <a:moveTo>
                  <a:pt x="0" y="0"/>
                </a:moveTo>
                <a:lnTo>
                  <a:pt x="9488413" y="0"/>
                </a:lnTo>
                <a:lnTo>
                  <a:pt x="9488413" y="11074485"/>
                </a:lnTo>
                <a:lnTo>
                  <a:pt x="0" y="11074485"/>
                </a:lnTo>
                <a:lnTo>
                  <a:pt x="0" y="0"/>
                </a:lnTo>
                <a:close/>
              </a:path>
            </a:pathLst>
          </a:custGeom>
          <a:blipFill>
            <a:blip r:embed="rId3">
              <a:alphaModFix amt="50000"/>
            </a:blip>
            <a:stretch>
              <a:fillRect l="-44593" r="-43790" b="-7535"/>
            </a:stretch>
          </a:blipFill>
        </p:spPr>
        <p:txBody>
          <a:bodyPr/>
          <a:lstStyle/>
          <a:p>
            <a:endParaRPr lang="pt-BR" dirty="0"/>
          </a:p>
        </p:txBody>
      </p:sp>
      <p:sp>
        <p:nvSpPr>
          <p:cNvPr id="5" name="AutoShape 5"/>
          <p:cNvSpPr/>
          <p:nvPr/>
        </p:nvSpPr>
        <p:spPr>
          <a:xfrm>
            <a:off x="381000" y="1028700"/>
            <a:ext cx="4114800" cy="1828800"/>
          </a:xfrm>
          <a:prstGeom prst="rect">
            <a:avLst/>
          </a:prstGeom>
          <a:solidFill>
            <a:srgbClr val="FFFFFF"/>
          </a:solidFill>
        </p:spPr>
        <p:txBody>
          <a:bodyPr/>
          <a:lstStyle/>
          <a:p>
            <a:endParaRPr lang="pt-BR"/>
          </a:p>
        </p:txBody>
      </p:sp>
      <p:sp>
        <p:nvSpPr>
          <p:cNvPr id="6" name="TextBox 6"/>
          <p:cNvSpPr txBox="1"/>
          <p:nvPr/>
        </p:nvSpPr>
        <p:spPr>
          <a:xfrm>
            <a:off x="10404121" y="3443097"/>
            <a:ext cx="6623758" cy="604647"/>
          </a:xfrm>
          <a:prstGeom prst="rect">
            <a:avLst/>
          </a:prstGeom>
        </p:spPr>
        <p:txBody>
          <a:bodyPr lIns="0" tIns="0" rIns="0" bIns="0" rtlCol="0" anchor="t">
            <a:spAutoFit/>
          </a:bodyPr>
          <a:lstStyle/>
          <a:p>
            <a:pPr>
              <a:lnSpc>
                <a:spcPts val="5049"/>
              </a:lnSpc>
            </a:pPr>
            <a:endParaRPr/>
          </a:p>
        </p:txBody>
      </p:sp>
      <p:sp>
        <p:nvSpPr>
          <p:cNvPr id="7" name="CaixaDeTexto 6"/>
          <p:cNvSpPr txBox="1"/>
          <p:nvPr/>
        </p:nvSpPr>
        <p:spPr>
          <a:xfrm>
            <a:off x="740602" y="1427279"/>
            <a:ext cx="3290966" cy="1446550"/>
          </a:xfrm>
          <a:prstGeom prst="rect">
            <a:avLst/>
          </a:prstGeom>
          <a:noFill/>
        </p:spPr>
        <p:txBody>
          <a:bodyPr wrap="none" rtlCol="0">
            <a:spAutoFit/>
          </a:bodyPr>
          <a:lstStyle/>
          <a:p>
            <a:r>
              <a:rPr lang="pt-BR" sz="4400" dirty="0"/>
              <a:t>Considera-se:</a:t>
            </a:r>
          </a:p>
          <a:p>
            <a:endParaRPr lang="pt-BR" sz="4400" dirty="0"/>
          </a:p>
        </p:txBody>
      </p:sp>
      <p:sp>
        <p:nvSpPr>
          <p:cNvPr id="8" name="CaixaDeTexto 7"/>
          <p:cNvSpPr txBox="1"/>
          <p:nvPr/>
        </p:nvSpPr>
        <p:spPr>
          <a:xfrm>
            <a:off x="5333999" y="585028"/>
            <a:ext cx="12213399" cy="9125575"/>
          </a:xfrm>
          <a:prstGeom prst="rect">
            <a:avLst/>
          </a:prstGeom>
          <a:noFill/>
        </p:spPr>
        <p:txBody>
          <a:bodyPr wrap="square" rtlCol="0">
            <a:spAutoFit/>
          </a:bodyPr>
          <a:lstStyle/>
          <a:p>
            <a:pPr algn="just">
              <a:buAutoNum type="alphaLcParenR"/>
            </a:pPr>
            <a:r>
              <a:rPr lang="pt-BR" sz="3600" dirty="0">
                <a:solidFill>
                  <a:schemeClr val="bg1"/>
                </a:solidFill>
              </a:rPr>
              <a:t> Internet: o sistema constituído do conjunto de protocolos lógicos, estruturado em escala mundial para uso público e irrestrito, com a finalidade de possibilitar a comunicação de dados entre terminais por meio de diferentes redes;</a:t>
            </a:r>
          </a:p>
          <a:p>
            <a:pPr marL="514350" indent="-514350" algn="just">
              <a:buAutoNum type="alphaLcParenR"/>
            </a:pPr>
            <a:endParaRPr lang="pt-BR" sz="3600" dirty="0">
              <a:solidFill>
                <a:schemeClr val="bg1"/>
              </a:solidFill>
            </a:endParaRPr>
          </a:p>
          <a:p>
            <a:pPr algn="just"/>
            <a:r>
              <a:rPr lang="pt-BR" sz="3600" b="1" dirty="0">
                <a:solidFill>
                  <a:schemeClr val="bg1"/>
                </a:solidFill>
              </a:rPr>
              <a:t>b) </a:t>
            </a:r>
            <a:r>
              <a:rPr lang="pt-BR" sz="3600" dirty="0">
                <a:solidFill>
                  <a:schemeClr val="bg1"/>
                </a:solidFill>
              </a:rPr>
              <a:t>Aplicações de internet: o conjunto de funcionalidades que podem ser acessadas por meio de um terminal conectado à internet;</a:t>
            </a:r>
          </a:p>
          <a:p>
            <a:pPr algn="just"/>
            <a:endParaRPr lang="pt-BR" sz="3600" dirty="0">
              <a:solidFill>
                <a:schemeClr val="bg1"/>
              </a:solidFill>
            </a:endParaRPr>
          </a:p>
          <a:p>
            <a:pPr algn="just"/>
            <a:r>
              <a:rPr lang="pt-BR" sz="3600" b="1" dirty="0">
                <a:solidFill>
                  <a:schemeClr val="bg1"/>
                </a:solidFill>
              </a:rPr>
              <a:t>c) </a:t>
            </a:r>
            <a:r>
              <a:rPr lang="pt-BR" sz="3600" dirty="0">
                <a:solidFill>
                  <a:schemeClr val="bg1"/>
                </a:solidFill>
              </a:rPr>
              <a:t>Página eletrônica: o endereço eletrônico na internet subdividido em uma ou mais páginas, que possam ser acessadas com base na mesma raiz;</a:t>
            </a:r>
          </a:p>
          <a:p>
            <a:pPr algn="just"/>
            <a:endParaRPr lang="pt-BR" sz="3600" dirty="0">
              <a:solidFill>
                <a:schemeClr val="bg1"/>
              </a:solidFill>
            </a:endParaRPr>
          </a:p>
          <a:p>
            <a:pPr algn="just"/>
            <a:r>
              <a:rPr lang="pt-BR" sz="3600" b="1" dirty="0">
                <a:solidFill>
                  <a:schemeClr val="bg1"/>
                </a:solidFill>
              </a:rPr>
              <a:t>d) </a:t>
            </a:r>
            <a:r>
              <a:rPr lang="pt-BR" sz="3600" dirty="0">
                <a:solidFill>
                  <a:schemeClr val="bg1"/>
                </a:solidFill>
              </a:rPr>
              <a:t>Blog: o endereço eletrônico na internet, mantido ou não por provedor de hospedagem, composto por uma única página em caráter pessoal;</a:t>
            </a:r>
          </a:p>
          <a:p>
            <a:pPr algn="just"/>
            <a:endParaRPr lang="pt-BR" sz="1100" dirty="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1734410" y="-114300"/>
            <a:ext cx="13469209" cy="104013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10" name="AutoShape 3"/>
          <p:cNvSpPr/>
          <p:nvPr/>
        </p:nvSpPr>
        <p:spPr>
          <a:xfrm>
            <a:off x="5111041" y="8632"/>
            <a:ext cx="13176959" cy="10278368"/>
          </a:xfrm>
          <a:prstGeom prst="rect">
            <a:avLst/>
          </a:prstGeom>
          <a:solidFill>
            <a:srgbClr val="003060"/>
          </a:solidFill>
        </p:spPr>
        <p:txBody>
          <a:bodyPr/>
          <a:lstStyle/>
          <a:p>
            <a:endParaRPr lang="pt-BR"/>
          </a:p>
        </p:txBody>
      </p:sp>
      <p:sp>
        <p:nvSpPr>
          <p:cNvPr id="11" name="Freeform 4"/>
          <p:cNvSpPr/>
          <p:nvPr/>
        </p:nvSpPr>
        <p:spPr>
          <a:xfrm>
            <a:off x="-1734409" y="-114300"/>
            <a:ext cx="6167023" cy="10799358"/>
          </a:xfrm>
          <a:custGeom>
            <a:avLst/>
            <a:gdLst/>
            <a:ahLst/>
            <a:cxnLst/>
            <a:rect l="l" t="t" r="r" b="b"/>
            <a:pathLst>
              <a:path w="9488413" h="11074485">
                <a:moveTo>
                  <a:pt x="0" y="0"/>
                </a:moveTo>
                <a:lnTo>
                  <a:pt x="9488413" y="0"/>
                </a:lnTo>
                <a:lnTo>
                  <a:pt x="9488413" y="11074485"/>
                </a:lnTo>
                <a:lnTo>
                  <a:pt x="0" y="11074485"/>
                </a:lnTo>
                <a:lnTo>
                  <a:pt x="0" y="0"/>
                </a:lnTo>
                <a:close/>
              </a:path>
            </a:pathLst>
          </a:custGeom>
          <a:blipFill>
            <a:blip r:embed="rId3">
              <a:alphaModFix amt="50000"/>
            </a:blip>
            <a:stretch>
              <a:fillRect l="-44593" r="-43790" b="-7535"/>
            </a:stretch>
          </a:blipFill>
        </p:spPr>
        <p:txBody>
          <a:bodyPr/>
          <a:lstStyle/>
          <a:p>
            <a:endParaRPr lang="pt-BR"/>
          </a:p>
        </p:txBody>
      </p:sp>
      <p:sp>
        <p:nvSpPr>
          <p:cNvPr id="6" name="TextBox 6"/>
          <p:cNvSpPr txBox="1"/>
          <p:nvPr/>
        </p:nvSpPr>
        <p:spPr>
          <a:xfrm>
            <a:off x="10404121" y="3443097"/>
            <a:ext cx="6623758" cy="604647"/>
          </a:xfrm>
          <a:prstGeom prst="rect">
            <a:avLst/>
          </a:prstGeom>
        </p:spPr>
        <p:txBody>
          <a:bodyPr lIns="0" tIns="0" rIns="0" bIns="0" rtlCol="0" anchor="t">
            <a:spAutoFit/>
          </a:bodyPr>
          <a:lstStyle/>
          <a:p>
            <a:pPr>
              <a:lnSpc>
                <a:spcPts val="5049"/>
              </a:lnSpc>
            </a:pPr>
            <a:endParaRPr/>
          </a:p>
        </p:txBody>
      </p:sp>
      <p:sp>
        <p:nvSpPr>
          <p:cNvPr id="8" name="CaixaDeTexto 7"/>
          <p:cNvSpPr txBox="1"/>
          <p:nvPr/>
        </p:nvSpPr>
        <p:spPr>
          <a:xfrm>
            <a:off x="4796408" y="-266700"/>
            <a:ext cx="13127798" cy="10064294"/>
          </a:xfrm>
          <a:prstGeom prst="rect">
            <a:avLst/>
          </a:prstGeom>
          <a:noFill/>
        </p:spPr>
        <p:txBody>
          <a:bodyPr wrap="square" rtlCol="0">
            <a:spAutoFit/>
          </a:bodyPr>
          <a:lstStyle/>
          <a:p>
            <a:pPr algn="just"/>
            <a:endParaRPr lang="pt-BR" sz="3600" dirty="0">
              <a:solidFill>
                <a:schemeClr val="bg1"/>
              </a:solidFill>
            </a:endParaRPr>
          </a:p>
          <a:p>
            <a:pPr algn="just"/>
            <a:r>
              <a:rPr lang="pt-BR" sz="3600" b="1" dirty="0">
                <a:solidFill>
                  <a:schemeClr val="bg1"/>
                </a:solidFill>
              </a:rPr>
              <a:t>e)</a:t>
            </a:r>
            <a:r>
              <a:rPr lang="pt-BR" sz="3600" dirty="0">
                <a:solidFill>
                  <a:schemeClr val="bg1"/>
                </a:solidFill>
              </a:rPr>
              <a:t> </a:t>
            </a:r>
            <a:r>
              <a:rPr lang="pt-BR" sz="3600" dirty="0" err="1">
                <a:solidFill>
                  <a:schemeClr val="bg1"/>
                </a:solidFill>
              </a:rPr>
              <a:t>Impulsionamento</a:t>
            </a:r>
            <a:r>
              <a:rPr lang="pt-BR" sz="3600" dirty="0">
                <a:solidFill>
                  <a:schemeClr val="bg1"/>
                </a:solidFill>
              </a:rPr>
              <a:t> de conteúdo: o mecanismo ou serviço que, mediante contratação com os provedores de aplicação de internet, potencializem o alcance e a divulgação da informação para atingir usuários que, normalmente, não teriam acesso ao seu conteúdo;</a:t>
            </a:r>
          </a:p>
          <a:p>
            <a:pPr algn="just"/>
            <a:endParaRPr lang="pt-BR" sz="3600" dirty="0">
              <a:solidFill>
                <a:schemeClr val="bg1"/>
              </a:solidFill>
            </a:endParaRPr>
          </a:p>
          <a:p>
            <a:pPr algn="just"/>
            <a:r>
              <a:rPr lang="pt-BR" sz="3600" b="1" dirty="0">
                <a:solidFill>
                  <a:schemeClr val="bg1"/>
                </a:solidFill>
              </a:rPr>
              <a:t>f)</a:t>
            </a:r>
            <a:r>
              <a:rPr lang="pt-BR" sz="3600" dirty="0">
                <a:solidFill>
                  <a:schemeClr val="bg1"/>
                </a:solidFill>
              </a:rPr>
              <a:t> Rede social na internet: a estrutura social composta por pessoas ou organizações, conectadas por um ou vários tipos de relações, que compartilham valores e objetivos comuns;</a:t>
            </a:r>
          </a:p>
          <a:p>
            <a:pPr algn="just"/>
            <a:endParaRPr lang="pt-BR" sz="3600" dirty="0">
              <a:solidFill>
                <a:schemeClr val="bg1"/>
              </a:solidFill>
            </a:endParaRPr>
          </a:p>
          <a:p>
            <a:pPr algn="just"/>
            <a:r>
              <a:rPr lang="pt-BR" sz="3600" b="1" dirty="0">
                <a:solidFill>
                  <a:schemeClr val="bg1"/>
                </a:solidFill>
              </a:rPr>
              <a:t>g)</a:t>
            </a:r>
            <a:r>
              <a:rPr lang="pt-BR" sz="3600" dirty="0">
                <a:solidFill>
                  <a:schemeClr val="bg1"/>
                </a:solidFill>
              </a:rPr>
              <a:t> Aplicativo de mensagens instantâneas ou chamada de voz: o aplicativo </a:t>
            </a:r>
            <a:r>
              <a:rPr lang="pt-BR" sz="3600" dirty="0" err="1">
                <a:solidFill>
                  <a:schemeClr val="bg1"/>
                </a:solidFill>
              </a:rPr>
              <a:t>multiplataforma</a:t>
            </a:r>
            <a:r>
              <a:rPr lang="pt-BR" sz="3600" dirty="0">
                <a:solidFill>
                  <a:schemeClr val="bg1"/>
                </a:solidFill>
              </a:rPr>
              <a:t> de mensagens instantâneas e chamadas de voz para </a:t>
            </a:r>
            <a:r>
              <a:rPr lang="pt-BR" sz="3600" i="1" dirty="0">
                <a:solidFill>
                  <a:schemeClr val="bg1"/>
                </a:solidFill>
              </a:rPr>
              <a:t>smartphones</a:t>
            </a:r>
            <a:r>
              <a:rPr lang="pt-BR" sz="3600" dirty="0">
                <a:solidFill>
                  <a:schemeClr val="bg1"/>
                </a:solidFill>
              </a:rPr>
              <a:t>.</a:t>
            </a:r>
          </a:p>
          <a:p>
            <a:pPr algn="just"/>
            <a:endParaRPr lang="pt-BR" sz="3600" dirty="0">
              <a:solidFill>
                <a:schemeClr val="bg1"/>
              </a:solidFill>
            </a:endParaRPr>
          </a:p>
          <a:p>
            <a:pPr algn="just"/>
            <a:r>
              <a:rPr lang="pt-BR" sz="3600" b="1" dirty="0">
                <a:solidFill>
                  <a:schemeClr val="bg1"/>
                </a:solidFill>
              </a:rPr>
              <a:t>h)</a:t>
            </a:r>
            <a:r>
              <a:rPr lang="pt-BR" sz="3600" dirty="0">
                <a:solidFill>
                  <a:schemeClr val="bg1"/>
                </a:solidFill>
              </a:rPr>
              <a:t> Disparo em massa: envio automatizado ou manual de um mesmo conteúdo para um grande volume de usuários, simultaneamente ou com intervalos de tempo, por meio de qualquer serviço de mensagem ou provedor de aplicação na internet.</a:t>
            </a:r>
          </a:p>
        </p:txBody>
      </p:sp>
      <p:sp>
        <p:nvSpPr>
          <p:cNvPr id="12" name="AutoShape 5"/>
          <p:cNvSpPr/>
          <p:nvPr/>
        </p:nvSpPr>
        <p:spPr>
          <a:xfrm>
            <a:off x="-162394" y="1181100"/>
            <a:ext cx="4114800" cy="1828800"/>
          </a:xfrm>
          <a:prstGeom prst="rect">
            <a:avLst/>
          </a:prstGeom>
          <a:solidFill>
            <a:srgbClr val="FFFFFF"/>
          </a:solidFill>
        </p:spPr>
        <p:txBody>
          <a:bodyPr/>
          <a:lstStyle/>
          <a:p>
            <a:endParaRPr lang="pt-BR"/>
          </a:p>
        </p:txBody>
      </p:sp>
      <p:sp>
        <p:nvSpPr>
          <p:cNvPr id="13" name="CaixaDeTexto 12"/>
          <p:cNvSpPr txBox="1"/>
          <p:nvPr/>
        </p:nvSpPr>
        <p:spPr>
          <a:xfrm>
            <a:off x="363794" y="1714500"/>
            <a:ext cx="3290966" cy="1446550"/>
          </a:xfrm>
          <a:prstGeom prst="rect">
            <a:avLst/>
          </a:prstGeom>
          <a:noFill/>
        </p:spPr>
        <p:txBody>
          <a:bodyPr wrap="none" rtlCol="0">
            <a:spAutoFit/>
          </a:bodyPr>
          <a:lstStyle/>
          <a:p>
            <a:r>
              <a:rPr lang="pt-BR" sz="4400" dirty="0"/>
              <a:t>Considera-se:</a:t>
            </a:r>
          </a:p>
          <a:p>
            <a:endParaRPr lang="pt-BR" sz="4400" dirty="0"/>
          </a:p>
        </p:txBody>
      </p:sp>
    </p:spTree>
    <p:extLst>
      <p:ext uri="{BB962C8B-B14F-4D97-AF65-F5344CB8AC3E}">
        <p14:creationId xmlns:p14="http://schemas.microsoft.com/office/powerpoint/2010/main" val="342729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AutoShape 3"/>
          <p:cNvSpPr/>
          <p:nvPr/>
        </p:nvSpPr>
        <p:spPr>
          <a:xfrm>
            <a:off x="1028700" y="1051569"/>
            <a:ext cx="15710459" cy="1706862"/>
          </a:xfrm>
          <a:prstGeom prst="rect">
            <a:avLst/>
          </a:prstGeom>
          <a:solidFill>
            <a:srgbClr val="003060"/>
          </a:solidFill>
        </p:spPr>
        <p:txBody>
          <a:bodyPr/>
          <a:lstStyle/>
          <a:p>
            <a:endParaRPr lang="pt-BR"/>
          </a:p>
        </p:txBody>
      </p:sp>
      <p:sp>
        <p:nvSpPr>
          <p:cNvPr id="4" name="AutoShape 4"/>
          <p:cNvSpPr/>
          <p:nvPr/>
        </p:nvSpPr>
        <p:spPr>
          <a:xfrm>
            <a:off x="-1" y="3791202"/>
            <a:ext cx="18596465" cy="6914898"/>
          </a:xfrm>
          <a:prstGeom prst="rect">
            <a:avLst/>
          </a:prstGeom>
          <a:solidFill>
            <a:srgbClr val="FFFFFF"/>
          </a:solidFill>
        </p:spPr>
        <p:txBody>
          <a:bodyPr/>
          <a:lstStyle/>
          <a:p>
            <a:endParaRPr lang="pt-BR"/>
          </a:p>
        </p:txBody>
      </p:sp>
      <p:sp>
        <p:nvSpPr>
          <p:cNvPr id="5" name="CaixaDeTexto 4"/>
          <p:cNvSpPr txBox="1"/>
          <p:nvPr/>
        </p:nvSpPr>
        <p:spPr>
          <a:xfrm>
            <a:off x="2928516" y="1416722"/>
            <a:ext cx="12695207" cy="923330"/>
          </a:xfrm>
          <a:prstGeom prst="rect">
            <a:avLst/>
          </a:prstGeom>
          <a:noFill/>
        </p:spPr>
        <p:txBody>
          <a:bodyPr wrap="none" rtlCol="0">
            <a:spAutoFit/>
          </a:bodyPr>
          <a:lstStyle/>
          <a:p>
            <a:r>
              <a:rPr lang="pt-BR" sz="5400" b="1" dirty="0">
                <a:solidFill>
                  <a:schemeClr val="bg1"/>
                </a:solidFill>
              </a:rPr>
              <a:t>No dia da eleição, é vedado aos candidatos:</a:t>
            </a:r>
          </a:p>
        </p:txBody>
      </p:sp>
      <p:sp>
        <p:nvSpPr>
          <p:cNvPr id="6" name="CaixaDeTexto 5"/>
          <p:cNvSpPr txBox="1"/>
          <p:nvPr/>
        </p:nvSpPr>
        <p:spPr>
          <a:xfrm>
            <a:off x="838200" y="4298452"/>
            <a:ext cx="17145000" cy="5900398"/>
          </a:xfrm>
          <a:prstGeom prst="rect">
            <a:avLst/>
          </a:prstGeom>
          <a:noFill/>
        </p:spPr>
        <p:txBody>
          <a:bodyPr wrap="square" rtlCol="0">
            <a:spAutoFit/>
          </a:bodyPr>
          <a:lstStyle/>
          <a:p>
            <a:pPr marL="742950" indent="-742950">
              <a:lnSpc>
                <a:spcPct val="150000"/>
              </a:lnSpc>
              <a:buFont typeface="+mj-lt"/>
              <a:buAutoNum type="alphaLcParenR"/>
            </a:pPr>
            <a:r>
              <a:rPr lang="pt-BR" sz="3600" dirty="0"/>
              <a:t>Utilização de espaço na mídia;</a:t>
            </a:r>
          </a:p>
          <a:p>
            <a:pPr marL="742950" indent="-742950">
              <a:lnSpc>
                <a:spcPct val="150000"/>
              </a:lnSpc>
              <a:buFont typeface="+mj-lt"/>
              <a:buAutoNum type="alphaLcParenR"/>
            </a:pPr>
            <a:r>
              <a:rPr lang="pt-BR" sz="3600" dirty="0"/>
              <a:t>Transporte aos eleitores;</a:t>
            </a:r>
          </a:p>
          <a:p>
            <a:pPr marL="742950" indent="-742950">
              <a:lnSpc>
                <a:spcPct val="150000"/>
              </a:lnSpc>
              <a:buFont typeface="+mj-lt"/>
              <a:buAutoNum type="alphaLcParenR"/>
            </a:pPr>
            <a:r>
              <a:rPr lang="pt-BR" sz="3600" dirty="0"/>
              <a:t>Uso de alto-falantes e amplificadores de som ou promoção de comício ou carreata;</a:t>
            </a:r>
          </a:p>
          <a:p>
            <a:pPr marL="742950" indent="-742950">
              <a:lnSpc>
                <a:spcPct val="150000"/>
              </a:lnSpc>
              <a:spcAft>
                <a:spcPts val="600"/>
              </a:spcAft>
              <a:buFont typeface="+mj-lt"/>
              <a:buAutoNum type="alphaLcParenR"/>
            </a:pPr>
            <a:r>
              <a:rPr lang="pt-BR" sz="3600" dirty="0"/>
              <a:t>Distribuição de material de propaganda política ou a prática de aliciamento, coação ou manifestação tendentes a influir na vontade do eleitor;</a:t>
            </a:r>
          </a:p>
          <a:p>
            <a:pPr marL="742950" indent="-742950">
              <a:lnSpc>
                <a:spcPct val="150000"/>
              </a:lnSpc>
              <a:buFont typeface="+mj-lt"/>
              <a:buAutoNum type="alphaLcParenR"/>
            </a:pPr>
            <a:r>
              <a:rPr lang="pt-BR" sz="3600" dirty="0"/>
              <a:t>Qualquer tipo de propaganda eleitoral, inclusive "boca de urna".</a:t>
            </a:r>
          </a:p>
          <a:p>
            <a:pPr marL="742950" indent="-742950">
              <a:lnSpc>
                <a:spcPct val="150000"/>
              </a:lnSpc>
              <a:buFont typeface="+mj-lt"/>
              <a:buAutoNum type="alphaLcParenR"/>
            </a:pPr>
            <a:endParaRPr lang="pt-BR" sz="3600" dirty="0"/>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9705" y="8303341"/>
            <a:ext cx="1536292" cy="148590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Freeform 3"/>
          <p:cNvSpPr/>
          <p:nvPr/>
        </p:nvSpPr>
        <p:spPr>
          <a:xfrm>
            <a:off x="0" y="-463635"/>
            <a:ext cx="14287500" cy="11074485"/>
          </a:xfrm>
          <a:custGeom>
            <a:avLst/>
            <a:gdLst/>
            <a:ahLst/>
            <a:cxnLst/>
            <a:rect l="l" t="t" r="r" b="b"/>
            <a:pathLst>
              <a:path w="14708113" h="11074485">
                <a:moveTo>
                  <a:pt x="0" y="0"/>
                </a:moveTo>
                <a:lnTo>
                  <a:pt x="14708113" y="0"/>
                </a:lnTo>
                <a:lnTo>
                  <a:pt x="14708113" y="11074485"/>
                </a:lnTo>
                <a:lnTo>
                  <a:pt x="0" y="11074485"/>
                </a:lnTo>
                <a:lnTo>
                  <a:pt x="0" y="0"/>
                </a:lnTo>
                <a:close/>
              </a:path>
            </a:pathLst>
          </a:custGeom>
          <a:blipFill>
            <a:blip r:embed="rId3">
              <a:alphaModFix amt="50000"/>
            </a:blip>
            <a:stretch>
              <a:fillRect l="-16140" b="-2767"/>
            </a:stretch>
          </a:blipFill>
        </p:spPr>
        <p:txBody>
          <a:bodyPr/>
          <a:lstStyle/>
          <a:p>
            <a:endParaRPr lang="pt-BR"/>
          </a:p>
        </p:txBody>
      </p:sp>
      <p:sp>
        <p:nvSpPr>
          <p:cNvPr id="4" name="AutoShape 4"/>
          <p:cNvSpPr/>
          <p:nvPr/>
        </p:nvSpPr>
        <p:spPr>
          <a:xfrm>
            <a:off x="14287500" y="-323850"/>
            <a:ext cx="4000500" cy="10934700"/>
          </a:xfrm>
          <a:prstGeom prst="rect">
            <a:avLst/>
          </a:prstGeom>
          <a:solidFill>
            <a:srgbClr val="003060"/>
          </a:solidFill>
        </p:spPr>
        <p:txBody>
          <a:bodyPr/>
          <a:lstStyle/>
          <a:p>
            <a:endParaRPr lang="pt-BR"/>
          </a:p>
        </p:txBody>
      </p:sp>
      <p:sp>
        <p:nvSpPr>
          <p:cNvPr id="5" name="AutoShape 5"/>
          <p:cNvSpPr/>
          <p:nvPr/>
        </p:nvSpPr>
        <p:spPr>
          <a:xfrm>
            <a:off x="1752600" y="1809750"/>
            <a:ext cx="14477999" cy="6667500"/>
          </a:xfrm>
          <a:prstGeom prst="rect">
            <a:avLst/>
          </a:prstGeom>
          <a:solidFill>
            <a:srgbClr val="FFFFFF"/>
          </a:solidFill>
        </p:spPr>
        <p:txBody>
          <a:bodyPr/>
          <a:lstStyle/>
          <a:p>
            <a:endParaRPr lang="pt-BR"/>
          </a:p>
        </p:txBody>
      </p:sp>
      <p:sp>
        <p:nvSpPr>
          <p:cNvPr id="6" name="CaixaDeTexto 5"/>
          <p:cNvSpPr txBox="1"/>
          <p:nvPr/>
        </p:nvSpPr>
        <p:spPr>
          <a:xfrm>
            <a:off x="3771900" y="3180781"/>
            <a:ext cx="10325100" cy="3785652"/>
          </a:xfrm>
          <a:prstGeom prst="rect">
            <a:avLst/>
          </a:prstGeom>
          <a:noFill/>
        </p:spPr>
        <p:txBody>
          <a:bodyPr wrap="square" rtlCol="0">
            <a:spAutoFit/>
          </a:bodyPr>
          <a:lstStyle/>
          <a:p>
            <a:pPr algn="ctr"/>
            <a:r>
              <a:rPr lang="pt-BR" sz="4800" dirty="0"/>
              <a:t>É permitida, no dia das eleições, a manifestação individual e silenciosa da preferência do eleitor por candidato, revelada exclusivamente pelo uso de bandeiras, broches, dísticos e adesivos.</a:t>
            </a:r>
          </a:p>
        </p:txBody>
      </p:sp>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92400" y="7734299"/>
            <a:ext cx="1536292" cy="148590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Freeform 3"/>
          <p:cNvSpPr/>
          <p:nvPr/>
        </p:nvSpPr>
        <p:spPr>
          <a:xfrm>
            <a:off x="0" y="-463635"/>
            <a:ext cx="14287500" cy="11074485"/>
          </a:xfrm>
          <a:custGeom>
            <a:avLst/>
            <a:gdLst/>
            <a:ahLst/>
            <a:cxnLst/>
            <a:rect l="l" t="t" r="r" b="b"/>
            <a:pathLst>
              <a:path w="14708113" h="11074485">
                <a:moveTo>
                  <a:pt x="0" y="0"/>
                </a:moveTo>
                <a:lnTo>
                  <a:pt x="14708113" y="0"/>
                </a:lnTo>
                <a:lnTo>
                  <a:pt x="14708113" y="11074485"/>
                </a:lnTo>
                <a:lnTo>
                  <a:pt x="0" y="11074485"/>
                </a:lnTo>
                <a:lnTo>
                  <a:pt x="0" y="0"/>
                </a:lnTo>
                <a:close/>
              </a:path>
            </a:pathLst>
          </a:custGeom>
          <a:blipFill>
            <a:blip r:embed="rId3">
              <a:alphaModFix amt="50000"/>
            </a:blip>
            <a:stretch>
              <a:fillRect l="-16140" b="-2767"/>
            </a:stretch>
          </a:blipFill>
        </p:spPr>
        <p:txBody>
          <a:bodyPr/>
          <a:lstStyle/>
          <a:p>
            <a:endParaRPr lang="pt-BR"/>
          </a:p>
        </p:txBody>
      </p:sp>
      <p:sp>
        <p:nvSpPr>
          <p:cNvPr id="4" name="AutoShape 4"/>
          <p:cNvSpPr/>
          <p:nvPr/>
        </p:nvSpPr>
        <p:spPr>
          <a:xfrm>
            <a:off x="14287500" y="-323850"/>
            <a:ext cx="4000500" cy="10934700"/>
          </a:xfrm>
          <a:prstGeom prst="rect">
            <a:avLst/>
          </a:prstGeom>
          <a:solidFill>
            <a:srgbClr val="003060"/>
          </a:solidFill>
        </p:spPr>
        <p:txBody>
          <a:bodyPr/>
          <a:lstStyle/>
          <a:p>
            <a:endParaRPr lang="pt-BR"/>
          </a:p>
        </p:txBody>
      </p:sp>
      <p:sp>
        <p:nvSpPr>
          <p:cNvPr id="5" name="AutoShape 5"/>
          <p:cNvSpPr/>
          <p:nvPr/>
        </p:nvSpPr>
        <p:spPr>
          <a:xfrm>
            <a:off x="1752600" y="1809750"/>
            <a:ext cx="14477999" cy="6667500"/>
          </a:xfrm>
          <a:prstGeom prst="rect">
            <a:avLst/>
          </a:prstGeom>
          <a:solidFill>
            <a:srgbClr val="FFFFFF"/>
          </a:solidFill>
        </p:spPr>
        <p:txBody>
          <a:bodyPr/>
          <a:lstStyle/>
          <a:p>
            <a:endParaRPr lang="pt-BR"/>
          </a:p>
        </p:txBody>
      </p:sp>
      <p:sp>
        <p:nvSpPr>
          <p:cNvPr id="6" name="CaixaDeTexto 5"/>
          <p:cNvSpPr txBox="1"/>
          <p:nvPr/>
        </p:nvSpPr>
        <p:spPr>
          <a:xfrm>
            <a:off x="3829049" y="2742843"/>
            <a:ext cx="10325100" cy="4801314"/>
          </a:xfrm>
          <a:prstGeom prst="rect">
            <a:avLst/>
          </a:prstGeom>
          <a:noFill/>
        </p:spPr>
        <p:txBody>
          <a:bodyPr wrap="square" rtlCol="0">
            <a:spAutoFit/>
          </a:bodyPr>
          <a:lstStyle/>
          <a:p>
            <a:pPr algn="ctr"/>
            <a:r>
              <a:rPr lang="pt-BR" sz="6600" b="1" dirty="0"/>
              <a:t>DENÚNCIAS</a:t>
            </a:r>
          </a:p>
          <a:p>
            <a:pPr algn="ctr"/>
            <a:endParaRPr lang="pt-BR" sz="4800" dirty="0"/>
          </a:p>
          <a:p>
            <a:pPr algn="ctr"/>
            <a:r>
              <a:rPr lang="pt-BR" sz="4800" dirty="0"/>
              <a:t>PODERÃO SER FEITAS NA PROMOTORIA</a:t>
            </a:r>
          </a:p>
          <a:p>
            <a:pPr algn="ctr"/>
            <a:r>
              <a:rPr lang="pt-BR" sz="4800" dirty="0"/>
              <a:t>NA SECRETARIA/DEPARTAMENTO DE ASSISTÊNCIA E DESENVOLVIMENTO SOCIAL E TAMBÉM COM O CMDCA</a:t>
            </a:r>
          </a:p>
        </p:txBody>
      </p:sp>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92400" y="7734299"/>
            <a:ext cx="1536292" cy="1485901"/>
          </a:xfrm>
          <a:prstGeom prst="rect">
            <a:avLst/>
          </a:prstGeom>
        </p:spPr>
      </p:pic>
    </p:spTree>
    <p:extLst>
      <p:ext uri="{BB962C8B-B14F-4D97-AF65-F5344CB8AC3E}">
        <p14:creationId xmlns:p14="http://schemas.microsoft.com/office/powerpoint/2010/main" val="3080861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AutoShape 3"/>
          <p:cNvSpPr/>
          <p:nvPr/>
        </p:nvSpPr>
        <p:spPr>
          <a:xfrm>
            <a:off x="0" y="-384860"/>
            <a:ext cx="18288000" cy="9874334"/>
          </a:xfrm>
          <a:prstGeom prst="rect">
            <a:avLst/>
          </a:prstGeom>
          <a:solidFill>
            <a:srgbClr val="FFFFFF"/>
          </a:solidFill>
        </p:spPr>
        <p:txBody>
          <a:bodyPr/>
          <a:lstStyle/>
          <a:p>
            <a:endParaRPr lang="pt-BR"/>
          </a:p>
        </p:txBody>
      </p:sp>
      <p:sp>
        <p:nvSpPr>
          <p:cNvPr id="4" name="CaixaDeTexto 3"/>
          <p:cNvSpPr txBox="1"/>
          <p:nvPr/>
        </p:nvSpPr>
        <p:spPr>
          <a:xfrm>
            <a:off x="533400" y="266700"/>
            <a:ext cx="16916400" cy="10864513"/>
          </a:xfrm>
          <a:prstGeom prst="rect">
            <a:avLst/>
          </a:prstGeom>
          <a:noFill/>
        </p:spPr>
        <p:txBody>
          <a:bodyPr wrap="square" rtlCol="0">
            <a:spAutoFit/>
          </a:bodyPr>
          <a:lstStyle/>
          <a:p>
            <a:pPr marL="571500" indent="-571500" algn="just">
              <a:buFont typeface="Arial" panose="020B0604020202020204" pitchFamily="34" charset="0"/>
              <a:buChar char="•"/>
            </a:pPr>
            <a:r>
              <a:rPr lang="pt-BR" sz="4400" dirty="0"/>
              <a:t>Compete à Comissão Especial processar e decidir sobre as denúncias referentes à propaganda eleitoral, podendo, inclusive, determinar a retirada ou a suspensão da propaganda, o recolhimento do material e a cassação da candidatura, assegurada a ampla defesa e o contraditório.</a:t>
            </a:r>
          </a:p>
          <a:p>
            <a:pPr marL="571500" indent="-571500" algn="just">
              <a:buFont typeface="Arial" panose="020B0604020202020204" pitchFamily="34" charset="0"/>
              <a:buChar char="•"/>
            </a:pPr>
            <a:endParaRPr lang="pt-BR" sz="2800" dirty="0"/>
          </a:p>
          <a:p>
            <a:pPr marL="571500" indent="-571500" algn="just">
              <a:buFont typeface="Arial" panose="020B0604020202020204" pitchFamily="34" charset="0"/>
              <a:buChar char="•"/>
            </a:pPr>
            <a:r>
              <a:rPr lang="pt-BR" sz="4400" dirty="0"/>
              <a:t>Os recursos interpostos contra decisões da Comissão Especial serão analisados e julgados pelo Conselho Municipal dos Direitos da Criança e do Adolescente</a:t>
            </a:r>
          </a:p>
          <a:p>
            <a:pPr algn="just"/>
            <a:endParaRPr lang="pt-BR" sz="2800" dirty="0"/>
          </a:p>
          <a:p>
            <a:pPr marL="571500" indent="-571500" algn="just">
              <a:buFont typeface="Arial" panose="020B0604020202020204" pitchFamily="34" charset="0"/>
              <a:buChar char="•"/>
            </a:pPr>
            <a:r>
              <a:rPr lang="pt-BR" sz="4400" dirty="0"/>
              <a:t>O candidato envolvido e o denunciante, bem como o Ministério Público, serão notificados das decisões da Comissão Especial e do Conselho Municipal dos Direitos da Criança e do Adolescente – CMDCA. </a:t>
            </a:r>
          </a:p>
          <a:p>
            <a:pPr algn="just"/>
            <a:endParaRPr lang="pt-BR" sz="2800" dirty="0"/>
          </a:p>
          <a:p>
            <a:pPr marL="571500" indent="-571500" algn="just">
              <a:buFont typeface="Arial" panose="020B0604020202020204" pitchFamily="34" charset="0"/>
              <a:buChar char="•"/>
            </a:pPr>
            <a:endParaRPr lang="pt-BR" sz="4400" dirty="0"/>
          </a:p>
          <a:p>
            <a:pPr marL="571500" indent="-571500" algn="just">
              <a:buFont typeface="Arial" panose="020B0604020202020204" pitchFamily="34" charset="0"/>
              <a:buChar char="•"/>
            </a:pPr>
            <a:endParaRPr lang="pt-BR" sz="4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9222" b="-9222"/>
            </a:stretch>
          </a:blipFill>
        </p:spPr>
        <p:txBody>
          <a:bodyPr/>
          <a:lstStyle/>
          <a:p>
            <a:endParaRPr lang="pt-BR"/>
          </a:p>
        </p:txBody>
      </p:sp>
      <p:sp>
        <p:nvSpPr>
          <p:cNvPr id="3" name="AutoShape 3"/>
          <p:cNvSpPr/>
          <p:nvPr/>
        </p:nvSpPr>
        <p:spPr>
          <a:xfrm>
            <a:off x="1638300" y="3314700"/>
            <a:ext cx="15011400" cy="4325594"/>
          </a:xfrm>
          <a:prstGeom prst="rect">
            <a:avLst/>
          </a:prstGeom>
          <a:solidFill>
            <a:srgbClr val="003060"/>
          </a:solidFill>
        </p:spPr>
        <p:txBody>
          <a:bodyPr/>
          <a:lstStyle/>
          <a:p>
            <a:endParaRPr lang="pt-BR"/>
          </a:p>
        </p:txBody>
      </p:sp>
      <p:sp>
        <p:nvSpPr>
          <p:cNvPr id="6" name="CaixaDeTexto 5"/>
          <p:cNvSpPr txBox="1"/>
          <p:nvPr/>
        </p:nvSpPr>
        <p:spPr>
          <a:xfrm>
            <a:off x="3013589" y="3898444"/>
            <a:ext cx="12174230" cy="3046988"/>
          </a:xfrm>
          <a:prstGeom prst="rect">
            <a:avLst/>
          </a:prstGeom>
          <a:noFill/>
        </p:spPr>
        <p:txBody>
          <a:bodyPr wrap="none" rtlCol="0">
            <a:spAutoFit/>
          </a:bodyPr>
          <a:lstStyle/>
          <a:p>
            <a:pPr algn="ctr"/>
            <a:r>
              <a:rPr lang="pt-BR" sz="4800" dirty="0">
                <a:solidFill>
                  <a:schemeClr val="bg1"/>
                </a:solidFill>
                <a:latin typeface="Arial Black" panose="020B0A04020102020204" pitchFamily="34" charset="0"/>
              </a:rPr>
              <a:t>ELEIÇÕES PROCESSO DE ESCOLHA</a:t>
            </a:r>
          </a:p>
          <a:p>
            <a:pPr algn="ctr"/>
            <a:r>
              <a:rPr lang="pt-BR" sz="4800" dirty="0">
                <a:solidFill>
                  <a:schemeClr val="bg1"/>
                </a:solidFill>
                <a:latin typeface="Arial Black" panose="020B0A04020102020204" pitchFamily="34" charset="0"/>
              </a:rPr>
              <a:t>CONSELHO TUTELAR</a:t>
            </a:r>
          </a:p>
          <a:p>
            <a:pPr algn="ctr"/>
            <a:endParaRPr lang="pt-BR" sz="4800" dirty="0">
              <a:solidFill>
                <a:schemeClr val="bg1"/>
              </a:solidFill>
              <a:latin typeface="Arial Black" panose="020B0A04020102020204" pitchFamily="34" charset="0"/>
            </a:endParaRPr>
          </a:p>
          <a:p>
            <a:pPr algn="ctr"/>
            <a:r>
              <a:rPr lang="pt-BR" sz="4800" dirty="0">
                <a:solidFill>
                  <a:schemeClr val="bg1"/>
                </a:solidFill>
                <a:latin typeface="Arial Black" panose="020B0A04020102020204" pitchFamily="34" charset="0"/>
              </a:rPr>
              <a:t>OBRIGADO!</a:t>
            </a: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68400" y="6280334"/>
            <a:ext cx="3549446" cy="3433023"/>
          </a:xfrm>
          <a:prstGeom prst="rect">
            <a:avLst/>
          </a:prstGeom>
        </p:spPr>
      </p:pic>
      <p:pic>
        <p:nvPicPr>
          <p:cNvPr id="5" name="Imagem 4">
            <a:extLst>
              <a:ext uri="{FF2B5EF4-FFF2-40B4-BE49-F238E27FC236}">
                <a16:creationId xmlns:a16="http://schemas.microsoft.com/office/drawing/2014/main" id="{99AC6B94-6F42-06A0-F9AA-43519E6579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565057"/>
            <a:ext cx="4526330" cy="2292443"/>
          </a:xfrm>
          <a:prstGeom prst="rect">
            <a:avLst/>
          </a:prstGeom>
        </p:spPr>
      </p:pic>
      <p:pic>
        <p:nvPicPr>
          <p:cNvPr id="9" name="Imagem 8">
            <a:extLst>
              <a:ext uri="{FF2B5EF4-FFF2-40B4-BE49-F238E27FC236}">
                <a16:creationId xmlns:a16="http://schemas.microsoft.com/office/drawing/2014/main" id="{48728EC5-C63D-B9CC-10B5-701462CF4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1872" y="552967"/>
            <a:ext cx="3962400" cy="2273807"/>
          </a:xfrm>
          <a:prstGeom prst="rect">
            <a:avLst/>
          </a:prstGeom>
        </p:spPr>
      </p:pic>
    </p:spTree>
    <p:extLst>
      <p:ext uri="{BB962C8B-B14F-4D97-AF65-F5344CB8AC3E}">
        <p14:creationId xmlns:p14="http://schemas.microsoft.com/office/powerpoint/2010/main" val="3204147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ABC4CB0-D641-AA08-3EFA-9B044E6521CA}"/>
              </a:ext>
            </a:extLst>
          </p:cNvPr>
          <p:cNvSpPr/>
          <p:nvPr/>
        </p:nvSpPr>
        <p:spPr>
          <a:xfrm>
            <a:off x="1295400" y="8343900"/>
            <a:ext cx="12192000" cy="12192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Freeform 2"/>
          <p:cNvSpPr/>
          <p:nvPr/>
        </p:nvSpPr>
        <p:spPr>
          <a:xfrm>
            <a:off x="1" y="0"/>
            <a:ext cx="18298886" cy="3911685"/>
          </a:xfrm>
          <a:custGeom>
            <a:avLst/>
            <a:gdLst/>
            <a:ahLst/>
            <a:cxnLst/>
            <a:rect l="l" t="t" r="r" b="b"/>
            <a:pathLst>
              <a:path w="19165813" h="4368885">
                <a:moveTo>
                  <a:pt x="0" y="0"/>
                </a:moveTo>
                <a:lnTo>
                  <a:pt x="19165812" y="0"/>
                </a:lnTo>
                <a:lnTo>
                  <a:pt x="19165812" y="4368885"/>
                </a:lnTo>
                <a:lnTo>
                  <a:pt x="0" y="4368885"/>
                </a:lnTo>
                <a:lnTo>
                  <a:pt x="0" y="0"/>
                </a:lnTo>
                <a:close/>
              </a:path>
            </a:pathLst>
          </a:custGeom>
          <a:blipFill>
            <a:blip r:embed="rId2">
              <a:alphaModFix amt="50000"/>
            </a:blip>
            <a:stretch>
              <a:fillRect l="-1391" t="-94682" r="-1192" b="-105147"/>
            </a:stretch>
          </a:blipFill>
        </p:spPr>
        <p:txBody>
          <a:bodyPr/>
          <a:lstStyle/>
          <a:p>
            <a:endParaRPr lang="pt-BR"/>
          </a:p>
        </p:txBody>
      </p:sp>
      <p:sp>
        <p:nvSpPr>
          <p:cNvPr id="3" name="AutoShape 3"/>
          <p:cNvSpPr/>
          <p:nvPr/>
        </p:nvSpPr>
        <p:spPr>
          <a:xfrm>
            <a:off x="1288770" y="1102412"/>
            <a:ext cx="15710459" cy="1706862"/>
          </a:xfrm>
          <a:prstGeom prst="rect">
            <a:avLst/>
          </a:prstGeom>
          <a:solidFill>
            <a:srgbClr val="FFFFFF"/>
          </a:solidFill>
        </p:spPr>
        <p:txBody>
          <a:bodyPr/>
          <a:lstStyle/>
          <a:p>
            <a:endParaRPr lang="pt-BR"/>
          </a:p>
        </p:txBody>
      </p:sp>
      <p:sp>
        <p:nvSpPr>
          <p:cNvPr id="4" name="CaixaDeTexto 3"/>
          <p:cNvSpPr txBox="1"/>
          <p:nvPr/>
        </p:nvSpPr>
        <p:spPr>
          <a:xfrm>
            <a:off x="3581400" y="1601596"/>
            <a:ext cx="11847987" cy="769441"/>
          </a:xfrm>
          <a:prstGeom prst="rect">
            <a:avLst/>
          </a:prstGeom>
          <a:noFill/>
        </p:spPr>
        <p:txBody>
          <a:bodyPr wrap="none" rtlCol="0">
            <a:spAutoFit/>
          </a:bodyPr>
          <a:lstStyle/>
          <a:p>
            <a:r>
              <a:rPr lang="pt-BR" sz="4400" dirty="0">
                <a:latin typeface="Arial Black" panose="020B0A04020102020204" pitchFamily="34" charset="0"/>
              </a:rPr>
              <a:t>DURAÇÃO DA CAMPANHA ELEITORAL</a:t>
            </a: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1083" y="8177752"/>
            <a:ext cx="1536292" cy="1485901"/>
          </a:xfrm>
          <a:prstGeom prst="rect">
            <a:avLst/>
          </a:prstGeom>
        </p:spPr>
      </p:pic>
      <p:sp>
        <p:nvSpPr>
          <p:cNvPr id="7" name="CaixaDeTexto 6"/>
          <p:cNvSpPr txBox="1"/>
          <p:nvPr/>
        </p:nvSpPr>
        <p:spPr>
          <a:xfrm>
            <a:off x="1213010" y="4553772"/>
            <a:ext cx="15571707" cy="5509200"/>
          </a:xfrm>
          <a:prstGeom prst="rect">
            <a:avLst/>
          </a:prstGeom>
          <a:noFill/>
        </p:spPr>
        <p:txBody>
          <a:bodyPr wrap="square" rtlCol="0">
            <a:spAutoFit/>
          </a:bodyPr>
          <a:lstStyle/>
          <a:p>
            <a:r>
              <a:rPr lang="pt-BR" sz="4400" dirty="0">
                <a:solidFill>
                  <a:schemeClr val="bg1"/>
                </a:solidFill>
              </a:rPr>
              <a:t>O início da propaganda eleitoral dos candidatos DEPENDE DO EDITAL DE CADA MUNICÍPIO. Final dia 30 de setembro.</a:t>
            </a:r>
          </a:p>
          <a:p>
            <a:endParaRPr lang="pt-BR" sz="4400" dirty="0">
              <a:solidFill>
                <a:schemeClr val="bg1"/>
              </a:solidFill>
            </a:endParaRPr>
          </a:p>
          <a:p>
            <a:r>
              <a:rPr lang="pt-BR" sz="4400" dirty="0">
                <a:solidFill>
                  <a:schemeClr val="bg1"/>
                </a:solidFill>
              </a:rPr>
              <a:t>Os candidatos já tem número e podem preparar sua campanha, só obedecendo a esta data de início. Atenção a esse prazo!</a:t>
            </a:r>
          </a:p>
          <a:p>
            <a:endParaRPr lang="pt-BR" sz="4400" dirty="0">
              <a:solidFill>
                <a:schemeClr val="bg1"/>
              </a:solidFill>
            </a:endParaRPr>
          </a:p>
          <a:p>
            <a:r>
              <a:rPr lang="pt-BR" sz="4400" b="1" dirty="0">
                <a:solidFill>
                  <a:schemeClr val="bg1"/>
                </a:solidFill>
              </a:rPr>
              <a:t>    Não pode fazer campanha antes do início oficial! </a:t>
            </a:r>
          </a:p>
          <a:p>
            <a:endParaRPr lang="pt-BR" sz="4400" dirty="0">
              <a:solidFill>
                <a:schemeClr val="bg1"/>
              </a:solidFill>
            </a:endParaRPr>
          </a:p>
        </p:txBody>
      </p:sp>
    </p:spTree>
    <p:extLst>
      <p:ext uri="{BB962C8B-B14F-4D97-AF65-F5344CB8AC3E}">
        <p14:creationId xmlns:p14="http://schemas.microsoft.com/office/powerpoint/2010/main" val="722901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t="-6666" b="-11777"/>
            </a:stretch>
          </a:blipFill>
        </p:spPr>
        <p:txBody>
          <a:bodyPr/>
          <a:lstStyle/>
          <a:p>
            <a:endParaRPr lang="pt-BR"/>
          </a:p>
        </p:txBody>
      </p:sp>
      <p:sp>
        <p:nvSpPr>
          <p:cNvPr id="3" name="AutoShape 3"/>
          <p:cNvSpPr/>
          <p:nvPr/>
        </p:nvSpPr>
        <p:spPr>
          <a:xfrm>
            <a:off x="0" y="4114800"/>
            <a:ext cx="18288000" cy="4247317"/>
          </a:xfrm>
          <a:prstGeom prst="rect">
            <a:avLst/>
          </a:prstGeom>
          <a:solidFill>
            <a:srgbClr val="003060"/>
          </a:solidFill>
        </p:spPr>
        <p:txBody>
          <a:bodyPr/>
          <a:lstStyle/>
          <a:p>
            <a:endParaRPr lang="pt-B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8600" y="7697105"/>
            <a:ext cx="2241754" cy="2168224"/>
          </a:xfrm>
          <a:prstGeom prst="rect">
            <a:avLst/>
          </a:prstGeom>
        </p:spPr>
      </p:pic>
      <p:sp>
        <p:nvSpPr>
          <p:cNvPr id="6" name="CaixaDeTexto 5"/>
          <p:cNvSpPr txBox="1"/>
          <p:nvPr/>
        </p:nvSpPr>
        <p:spPr>
          <a:xfrm>
            <a:off x="1143000" y="4533900"/>
            <a:ext cx="16154400" cy="4247317"/>
          </a:xfrm>
          <a:prstGeom prst="rect">
            <a:avLst/>
          </a:prstGeom>
          <a:noFill/>
        </p:spPr>
        <p:txBody>
          <a:bodyPr wrap="square" rtlCol="0">
            <a:spAutoFit/>
          </a:bodyPr>
          <a:lstStyle/>
          <a:p>
            <a:pPr algn="ctr"/>
            <a:r>
              <a:rPr lang="pt-BR" sz="5400" dirty="0">
                <a:solidFill>
                  <a:schemeClr val="bg1"/>
                </a:solidFill>
              </a:rPr>
              <a:t>Toda propaganda eleitoral será realizada sob a responsabilidade dos candidatos, os quais respondem solidariamente pelos excessos praticados por seus simpatizantes.</a:t>
            </a:r>
          </a:p>
          <a:p>
            <a:pPr algn="ctr"/>
            <a:endParaRPr lang="pt-BR" sz="5400" dirty="0">
              <a:solidFill>
                <a:schemeClr val="bg1"/>
              </a:solidFill>
            </a:endParaRPr>
          </a:p>
        </p:txBody>
      </p:sp>
      <p:sp>
        <p:nvSpPr>
          <p:cNvPr id="4" name="CaixaDeTexto 3">
            <a:extLst>
              <a:ext uri="{FF2B5EF4-FFF2-40B4-BE49-F238E27FC236}">
                <a16:creationId xmlns:a16="http://schemas.microsoft.com/office/drawing/2014/main" id="{EE45F61C-B51D-4406-C019-93BD7F95DBE6}"/>
              </a:ext>
            </a:extLst>
          </p:cNvPr>
          <p:cNvSpPr txBox="1"/>
          <p:nvPr/>
        </p:nvSpPr>
        <p:spPr>
          <a:xfrm>
            <a:off x="2667000" y="2566452"/>
            <a:ext cx="12504449" cy="923330"/>
          </a:xfrm>
          <a:prstGeom prst="rect">
            <a:avLst/>
          </a:prstGeom>
          <a:noFill/>
        </p:spPr>
        <p:txBody>
          <a:bodyPr wrap="none" rtlCol="0">
            <a:spAutoFit/>
          </a:bodyPr>
          <a:lstStyle/>
          <a:p>
            <a:pPr algn="ctr"/>
            <a:r>
              <a:rPr lang="pt-BR" sz="5400" dirty="0">
                <a:latin typeface="Arial Black" panose="020B0A04020102020204" pitchFamily="34" charset="0"/>
              </a:rPr>
              <a:t>RESPONSABILIDADE SOLIDÁRIA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AutoShape 3"/>
          <p:cNvSpPr/>
          <p:nvPr/>
        </p:nvSpPr>
        <p:spPr>
          <a:xfrm>
            <a:off x="1028700" y="1028700"/>
            <a:ext cx="16230600" cy="8229600"/>
          </a:xfrm>
          <a:prstGeom prst="rect">
            <a:avLst/>
          </a:prstGeom>
          <a:solidFill>
            <a:srgbClr val="003060"/>
          </a:solidFill>
        </p:spPr>
        <p:txBody>
          <a:bodyPr/>
          <a:lstStyle/>
          <a:p>
            <a:endParaRPr lang="pt-BR"/>
          </a:p>
        </p:txBody>
      </p:sp>
      <p:sp>
        <p:nvSpPr>
          <p:cNvPr id="4" name="CaixaDeTexto 3"/>
          <p:cNvSpPr txBox="1"/>
          <p:nvPr/>
        </p:nvSpPr>
        <p:spPr>
          <a:xfrm>
            <a:off x="1028700" y="800100"/>
            <a:ext cx="16060544" cy="9879628"/>
          </a:xfrm>
          <a:prstGeom prst="rect">
            <a:avLst/>
          </a:prstGeom>
          <a:noFill/>
        </p:spPr>
        <p:txBody>
          <a:bodyPr wrap="square" rtlCol="0">
            <a:spAutoFit/>
          </a:bodyPr>
          <a:lstStyle/>
          <a:p>
            <a:pPr algn="just"/>
            <a:r>
              <a:rPr lang="pt-BR" sz="4400" dirty="0">
                <a:solidFill>
                  <a:schemeClr val="bg1"/>
                </a:solidFill>
              </a:rPr>
              <a:t>Aplicam-se, no que couber, as regras relativas à campanha eleitoral previstas na Lei Federal n° 9.504/1997 e alterações posteriores, observadas ainda as seguintes vedações, que poderão ser consideradas aptas para gerar inidoneidade moral do candidato:  </a:t>
            </a:r>
          </a:p>
          <a:p>
            <a:pPr algn="just"/>
            <a:endParaRPr lang="pt-BR" sz="4400" dirty="0">
              <a:solidFill>
                <a:schemeClr val="bg1"/>
              </a:solidFill>
            </a:endParaRPr>
          </a:p>
          <a:p>
            <a:pPr algn="just"/>
            <a:endParaRPr lang="pt-BR" sz="1600" dirty="0">
              <a:solidFill>
                <a:schemeClr val="bg1"/>
              </a:solidFill>
            </a:endParaRPr>
          </a:p>
          <a:p>
            <a:pPr marL="571500" indent="-571500" algn="just">
              <a:buFont typeface="Arial" panose="020B0604020202020204" pitchFamily="34" charset="0"/>
              <a:buChar char="•"/>
            </a:pPr>
            <a:r>
              <a:rPr lang="pt-BR" sz="4400" dirty="0">
                <a:solidFill>
                  <a:schemeClr val="bg1"/>
                </a:solidFill>
              </a:rPr>
              <a:t>Abuso do poder econômico na propaganda feita por veículos de comunicação social, com previsão legal no art. 14, § 9°, da Constituição Federal; na Lei Complementar Federal n° 64/1990 (Lei de Inelegibilidade); e art. 237 do Código Eleitoral, ou as que as sucederem.</a:t>
            </a:r>
          </a:p>
          <a:p>
            <a:pPr marL="571500" indent="-571500" algn="just">
              <a:buFont typeface="Arial" panose="020B0604020202020204" pitchFamily="34" charset="0"/>
              <a:buChar char="•"/>
            </a:pPr>
            <a:endParaRPr lang="pt-BR" sz="1600" dirty="0">
              <a:solidFill>
                <a:schemeClr val="bg1"/>
              </a:solidFill>
            </a:endParaRPr>
          </a:p>
          <a:p>
            <a:pPr marL="571500" indent="-571500" algn="just">
              <a:buFont typeface="Arial" panose="020B0604020202020204" pitchFamily="34" charset="0"/>
              <a:buChar char="•"/>
            </a:pPr>
            <a:r>
              <a:rPr lang="pt-BR" sz="4400" dirty="0">
                <a:solidFill>
                  <a:schemeClr val="bg1"/>
                </a:solidFill>
              </a:rPr>
              <a:t>Doar, oferecer, prometer ou entregar ao eleitor bem ou vantagem pessoal de qualquer natureza, inclusive brindes de pequeno valor. </a:t>
            </a:r>
          </a:p>
          <a:p>
            <a:pPr marL="571500" indent="-571500" algn="just">
              <a:buFont typeface="Arial" panose="020B0604020202020204" pitchFamily="34" charset="0"/>
              <a:buChar char="•"/>
            </a:pPr>
            <a:endParaRPr lang="pt-BR" sz="1600" dirty="0">
              <a:solidFill>
                <a:schemeClr val="bg1"/>
              </a:solidFill>
            </a:endParaRPr>
          </a:p>
          <a:p>
            <a:pPr marL="571500" indent="-571500" algn="just">
              <a:buFont typeface="Arial" panose="020B0604020202020204" pitchFamily="34" charset="0"/>
              <a:buChar char="•"/>
            </a:pPr>
            <a:endParaRPr lang="pt-BR" sz="1600" dirty="0">
              <a:solidFill>
                <a:schemeClr val="bg1"/>
              </a:solidFill>
            </a:endParaRPr>
          </a:p>
          <a:p>
            <a:endParaRPr lang="pt-BR" sz="44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AutoShape 3"/>
          <p:cNvSpPr/>
          <p:nvPr/>
        </p:nvSpPr>
        <p:spPr>
          <a:xfrm>
            <a:off x="1028700" y="1028700"/>
            <a:ext cx="16230600" cy="8229600"/>
          </a:xfrm>
          <a:prstGeom prst="rect">
            <a:avLst/>
          </a:prstGeom>
          <a:solidFill>
            <a:srgbClr val="003060"/>
          </a:solidFill>
        </p:spPr>
        <p:txBody>
          <a:bodyPr/>
          <a:lstStyle/>
          <a:p>
            <a:endParaRPr lang="pt-BR"/>
          </a:p>
        </p:txBody>
      </p:sp>
      <p:sp>
        <p:nvSpPr>
          <p:cNvPr id="5" name="Retângulo 4">
            <a:extLst>
              <a:ext uri="{FF2B5EF4-FFF2-40B4-BE49-F238E27FC236}">
                <a16:creationId xmlns:a16="http://schemas.microsoft.com/office/drawing/2014/main" id="{58C58DD8-F309-D5DD-B673-A48C04AB20CD}"/>
              </a:ext>
            </a:extLst>
          </p:cNvPr>
          <p:cNvSpPr/>
          <p:nvPr/>
        </p:nvSpPr>
        <p:spPr>
          <a:xfrm>
            <a:off x="1752600" y="4457700"/>
            <a:ext cx="4343400" cy="12192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1113728" y="2129790"/>
            <a:ext cx="16060544" cy="6740307"/>
          </a:xfrm>
          <a:prstGeom prst="rect">
            <a:avLst/>
          </a:prstGeom>
          <a:noFill/>
        </p:spPr>
        <p:txBody>
          <a:bodyPr wrap="square" rtlCol="0">
            <a:spAutoFit/>
          </a:bodyPr>
          <a:lstStyle/>
          <a:p>
            <a:pPr marL="571500" indent="-571500" algn="just">
              <a:buFont typeface="Arial" panose="020B0604020202020204" pitchFamily="34" charset="0"/>
              <a:buChar char="•"/>
            </a:pPr>
            <a:r>
              <a:rPr lang="pt-BR" sz="5400" dirty="0">
                <a:solidFill>
                  <a:schemeClr val="bg1"/>
                </a:solidFill>
              </a:rPr>
              <a:t>Propaganda por meio de anúncios luminosos, faixas, cartazes ou inscrições em qualquer local público.</a:t>
            </a:r>
          </a:p>
          <a:p>
            <a:pPr marL="571500" indent="-571500" algn="just">
              <a:buFont typeface="Arial" panose="020B0604020202020204" pitchFamily="34" charset="0"/>
              <a:buChar char="•"/>
            </a:pPr>
            <a:endParaRPr lang="pt-BR" sz="5400" dirty="0">
              <a:solidFill>
                <a:schemeClr val="bg1"/>
              </a:solidFill>
            </a:endParaRPr>
          </a:p>
          <a:p>
            <a:pPr marL="633413" algn="just"/>
            <a:r>
              <a:rPr lang="pt-BR" sz="5400" dirty="0">
                <a:solidFill>
                  <a:schemeClr val="bg1"/>
                </a:solidFill>
              </a:rPr>
              <a:t>  Comentário: </a:t>
            </a:r>
          </a:p>
          <a:p>
            <a:pPr marL="633413" algn="just"/>
            <a:endParaRPr lang="pt-BR" sz="5400" dirty="0">
              <a:solidFill>
                <a:schemeClr val="bg1"/>
              </a:solidFill>
            </a:endParaRPr>
          </a:p>
          <a:p>
            <a:pPr marL="633413" algn="just"/>
            <a:r>
              <a:rPr lang="pt-BR" sz="5400" dirty="0">
                <a:solidFill>
                  <a:schemeClr val="bg1"/>
                </a:solidFill>
              </a:rPr>
              <a:t>Propaganda em veículos, somente no vidro </a:t>
            </a:r>
          </a:p>
          <a:p>
            <a:pPr marL="633413" algn="just"/>
            <a:r>
              <a:rPr lang="pt-BR" sz="5400" dirty="0">
                <a:solidFill>
                  <a:schemeClr val="bg1"/>
                </a:solidFill>
              </a:rPr>
              <a:t>traseiro, com adesivo perfurado, no formato </a:t>
            </a:r>
          </a:p>
          <a:p>
            <a:pPr marL="633413" algn="just"/>
            <a:r>
              <a:rPr lang="pt-BR" sz="5400" dirty="0">
                <a:solidFill>
                  <a:schemeClr val="bg1"/>
                </a:solidFill>
              </a:rPr>
              <a:t>máximo de 75 x 40 cm (0,3 m2) </a:t>
            </a:r>
            <a:r>
              <a:rPr lang="pt-BR" sz="5400" dirty="0">
                <a:solidFill>
                  <a:srgbClr val="FFFF00"/>
                </a:solidFill>
              </a:rPr>
              <a:t>A regra é até 0,5m2</a:t>
            </a: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7358" y="8226563"/>
            <a:ext cx="1536292" cy="1485901"/>
          </a:xfrm>
          <a:prstGeom prst="rect">
            <a:avLst/>
          </a:prstGeom>
        </p:spPr>
      </p:pic>
    </p:spTree>
    <p:extLst>
      <p:ext uri="{BB962C8B-B14F-4D97-AF65-F5344CB8AC3E}">
        <p14:creationId xmlns:p14="http://schemas.microsoft.com/office/powerpoint/2010/main" val="2496156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AutoShape 3"/>
          <p:cNvSpPr/>
          <p:nvPr/>
        </p:nvSpPr>
        <p:spPr>
          <a:xfrm>
            <a:off x="1028700" y="1028700"/>
            <a:ext cx="16230600" cy="8229600"/>
          </a:xfrm>
          <a:prstGeom prst="rect">
            <a:avLst/>
          </a:prstGeom>
          <a:solidFill>
            <a:srgbClr val="003060"/>
          </a:solidFill>
        </p:spPr>
        <p:txBody>
          <a:bodyPr/>
          <a:lstStyle/>
          <a:p>
            <a:endParaRPr lang="pt-BR"/>
          </a:p>
        </p:txBody>
      </p:sp>
      <p:pic>
        <p:nvPicPr>
          <p:cNvPr id="7" name="Imagem 6">
            <a:extLst>
              <a:ext uri="{FF2B5EF4-FFF2-40B4-BE49-F238E27FC236}">
                <a16:creationId xmlns:a16="http://schemas.microsoft.com/office/drawing/2014/main" id="{95C88F00-658E-62D6-DE4C-4389F511A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831850"/>
            <a:ext cx="14782800" cy="8623300"/>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05492" y="7277101"/>
            <a:ext cx="2580181" cy="2495550"/>
          </a:xfrm>
          <a:prstGeom prst="rect">
            <a:avLst/>
          </a:prstGeom>
        </p:spPr>
      </p:pic>
      <p:pic>
        <p:nvPicPr>
          <p:cNvPr id="8" name="Imagem 7">
            <a:extLst>
              <a:ext uri="{FF2B5EF4-FFF2-40B4-BE49-F238E27FC236}">
                <a16:creationId xmlns:a16="http://schemas.microsoft.com/office/drawing/2014/main" id="{F855BF9A-E8E8-0706-40EB-0895EA0A74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4648200"/>
            <a:ext cx="1024193" cy="990599"/>
          </a:xfrm>
          <a:prstGeom prst="rect">
            <a:avLst/>
          </a:prstGeom>
        </p:spPr>
      </p:pic>
    </p:spTree>
    <p:extLst>
      <p:ext uri="{BB962C8B-B14F-4D97-AF65-F5344CB8AC3E}">
        <p14:creationId xmlns:p14="http://schemas.microsoft.com/office/powerpoint/2010/main" val="12901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AutoShape 3"/>
          <p:cNvSpPr/>
          <p:nvPr/>
        </p:nvSpPr>
        <p:spPr>
          <a:xfrm>
            <a:off x="1028700" y="1028700"/>
            <a:ext cx="16230600" cy="8763000"/>
          </a:xfrm>
          <a:prstGeom prst="rect">
            <a:avLst/>
          </a:prstGeom>
          <a:solidFill>
            <a:srgbClr val="003060"/>
          </a:solidFill>
        </p:spPr>
        <p:txBody>
          <a:bodyPr/>
          <a:lstStyle/>
          <a:p>
            <a:endParaRPr lang="pt-BR"/>
          </a:p>
        </p:txBody>
      </p:sp>
      <p:sp>
        <p:nvSpPr>
          <p:cNvPr id="4" name="CaixaDeTexto 3"/>
          <p:cNvSpPr txBox="1"/>
          <p:nvPr/>
        </p:nvSpPr>
        <p:spPr>
          <a:xfrm>
            <a:off x="1113728" y="1404015"/>
            <a:ext cx="16060544" cy="7478970"/>
          </a:xfrm>
          <a:prstGeom prst="rect">
            <a:avLst/>
          </a:prstGeom>
          <a:noFill/>
        </p:spPr>
        <p:txBody>
          <a:bodyPr wrap="square" rtlCol="0">
            <a:spAutoFit/>
          </a:bodyPr>
          <a:lstStyle/>
          <a:p>
            <a:pPr marL="571500" indent="-571500">
              <a:buFont typeface="Arial" panose="020B0604020202020204" pitchFamily="34" charset="0"/>
              <a:buChar char="•"/>
            </a:pPr>
            <a:r>
              <a:rPr lang="pt-BR" sz="5400" dirty="0">
                <a:solidFill>
                  <a:schemeClr val="bg1"/>
                </a:solidFill>
              </a:rPr>
              <a:t>A participação de candidatos, nos 03 (três) meses que precedem o pleito, de inaugurações de obras públicas. </a:t>
            </a:r>
          </a:p>
          <a:p>
            <a:pPr marL="265113" indent="-265113"/>
            <a:r>
              <a:rPr lang="pt-BR" sz="5400" dirty="0">
                <a:solidFill>
                  <a:schemeClr val="bg1"/>
                </a:solidFill>
              </a:rPr>
              <a:t>    </a:t>
            </a:r>
            <a:r>
              <a:rPr lang="pt-BR" sz="5400" dirty="0" err="1">
                <a:solidFill>
                  <a:schemeClr val="bg1"/>
                </a:solidFill>
              </a:rPr>
              <a:t>Excessão</a:t>
            </a:r>
            <a:r>
              <a:rPr lang="pt-BR" sz="5400" dirty="0">
                <a:solidFill>
                  <a:schemeClr val="bg1"/>
                </a:solidFill>
              </a:rPr>
              <a:t> à regra: </a:t>
            </a:r>
            <a:r>
              <a:rPr lang="pt-BR" sz="5400" dirty="0">
                <a:solidFill>
                  <a:srgbClr val="FFFF00"/>
                </a:solidFill>
              </a:rPr>
              <a:t>desde que seja sem destaque. </a:t>
            </a:r>
          </a:p>
          <a:p>
            <a:pPr marL="571500" indent="-571500">
              <a:buFont typeface="Arial" panose="020B0604020202020204" pitchFamily="34" charset="0"/>
              <a:buChar char="•"/>
            </a:pPr>
            <a:endParaRPr lang="pt-BR" sz="3000" dirty="0">
              <a:solidFill>
                <a:schemeClr val="bg1"/>
              </a:solidFill>
            </a:endParaRPr>
          </a:p>
          <a:p>
            <a:pPr marL="571500" indent="-571500">
              <a:buFont typeface="Arial" panose="020B0604020202020204" pitchFamily="34" charset="0"/>
              <a:buChar char="•"/>
            </a:pPr>
            <a:r>
              <a:rPr lang="pt-BR" sz="3600" i="1" dirty="0">
                <a:solidFill>
                  <a:schemeClr val="bg1"/>
                </a:solidFill>
              </a:rPr>
              <a:t>“[...] Vereador. Conduta vedada. Comparecimento à inauguração de obra pública. Art. 77 da Lei no 9.504/97. Conclusão regional: participação sem destaque. Ausência de desequilíbrio do pleito. [...] 1. A jurisprudência do TSE admite a aplicação do princípio da proporcionalidade na representação por conduta vedada descrita no art. 77 da Lei no 9.504/97, para afastar a sanção de cassação do diploma, quando a presença do candidato em inauguração de obra pública ocorre de forma discreta e sem a sua participação ativa na solenidade, de modo a não acarretar a quebra de chances entre os players [...]” </a:t>
            </a: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7358" y="8226563"/>
            <a:ext cx="1536292" cy="1485901"/>
          </a:xfrm>
          <a:prstGeom prst="rect">
            <a:avLst/>
          </a:prstGeom>
        </p:spPr>
      </p:pic>
    </p:spTree>
    <p:extLst>
      <p:ext uri="{BB962C8B-B14F-4D97-AF65-F5344CB8AC3E}">
        <p14:creationId xmlns:p14="http://schemas.microsoft.com/office/powerpoint/2010/main" val="3570990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881" b="-75881"/>
            </a:stretch>
          </a:blipFill>
        </p:spPr>
        <p:txBody>
          <a:bodyPr/>
          <a:lstStyle/>
          <a:p>
            <a:endParaRPr lang="pt-BR"/>
          </a:p>
        </p:txBody>
      </p:sp>
      <p:sp>
        <p:nvSpPr>
          <p:cNvPr id="3" name="AutoShape 3"/>
          <p:cNvSpPr/>
          <p:nvPr/>
        </p:nvSpPr>
        <p:spPr>
          <a:xfrm>
            <a:off x="1028700" y="1028700"/>
            <a:ext cx="16230600" cy="8229600"/>
          </a:xfrm>
          <a:prstGeom prst="rect">
            <a:avLst/>
          </a:prstGeom>
          <a:solidFill>
            <a:srgbClr val="003060"/>
          </a:solidFill>
        </p:spPr>
        <p:txBody>
          <a:bodyPr/>
          <a:lstStyle/>
          <a:p>
            <a:endParaRPr lang="pt-BR"/>
          </a:p>
        </p:txBody>
      </p:sp>
      <p:sp>
        <p:nvSpPr>
          <p:cNvPr id="4" name="CaixaDeTexto 3"/>
          <p:cNvSpPr txBox="1"/>
          <p:nvPr/>
        </p:nvSpPr>
        <p:spPr>
          <a:xfrm>
            <a:off x="1028700" y="1739682"/>
            <a:ext cx="15887700" cy="8032968"/>
          </a:xfrm>
          <a:prstGeom prst="rect">
            <a:avLst/>
          </a:prstGeom>
          <a:noFill/>
        </p:spPr>
        <p:txBody>
          <a:bodyPr wrap="square" rtlCol="0">
            <a:spAutoFit/>
          </a:bodyPr>
          <a:lstStyle/>
          <a:p>
            <a:pPr marL="571500" indent="-571500" algn="just">
              <a:buFont typeface="Arial" panose="020B0604020202020204" pitchFamily="34" charset="0"/>
              <a:buChar char="•"/>
            </a:pPr>
            <a:r>
              <a:rPr lang="pt-BR" sz="4800" dirty="0">
                <a:solidFill>
                  <a:schemeClr val="bg1"/>
                </a:solidFill>
              </a:rPr>
              <a:t>Abuso do poder político-partidário assim entendido como a utilização da estrutura e financiamento das candidaturas pelos partidos políticos no processo de escolha. </a:t>
            </a:r>
          </a:p>
          <a:p>
            <a:pPr marL="571500" indent="-571500" algn="just">
              <a:buFont typeface="Arial" panose="020B0604020202020204" pitchFamily="34" charset="0"/>
              <a:buChar char="•"/>
            </a:pPr>
            <a:endParaRPr lang="pt-BR" sz="4800" dirty="0">
              <a:solidFill>
                <a:schemeClr val="bg1"/>
              </a:solidFill>
            </a:endParaRPr>
          </a:p>
          <a:p>
            <a:pPr marL="571500" indent="-571500" algn="just">
              <a:buFont typeface="Arial" panose="020B0604020202020204" pitchFamily="34" charset="0"/>
              <a:buChar char="•"/>
            </a:pPr>
            <a:endParaRPr lang="pt-BR" dirty="0">
              <a:solidFill>
                <a:schemeClr val="bg1"/>
              </a:solidFill>
            </a:endParaRPr>
          </a:p>
          <a:p>
            <a:pPr marL="571500" indent="-571500" algn="just">
              <a:buFont typeface="Arial" panose="020B0604020202020204" pitchFamily="34" charset="0"/>
              <a:buChar char="•"/>
            </a:pPr>
            <a:r>
              <a:rPr lang="pt-BR" sz="4800" dirty="0">
                <a:solidFill>
                  <a:schemeClr val="bg1"/>
                </a:solidFill>
              </a:rPr>
              <a:t>Abuso do poder religioso, assim entendido como o financiamento das candidaturas pelas entidades religiosas no processo de escolha e veiculação de propaganda em templos de qualquer religião, nos termos da Lei Federal n° 9.504/1997 e alterações posteriores.</a:t>
            </a:r>
          </a:p>
          <a:p>
            <a:pPr marL="571500" indent="-571500" algn="just">
              <a:buFont typeface="Arial" panose="020B0604020202020204" pitchFamily="34" charset="0"/>
              <a:buChar char="•"/>
            </a:pPr>
            <a:endParaRPr lang="pt-BR" dirty="0">
              <a:solidFill>
                <a:schemeClr val="bg1"/>
              </a:solidFill>
            </a:endParaRPr>
          </a:p>
          <a:p>
            <a:pPr marL="571500" indent="-571500" algn="just">
              <a:buFont typeface="Arial" panose="020B0604020202020204" pitchFamily="34" charset="0"/>
              <a:buChar char="•"/>
            </a:pPr>
            <a:endParaRPr lang="pt-BR" sz="4800" dirty="0">
              <a:solidFill>
                <a:schemeClr val="bg1"/>
              </a:solidFill>
            </a:endParaRPr>
          </a:p>
        </p:txBody>
      </p:sp>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7358" y="8324700"/>
            <a:ext cx="1536292" cy="1485901"/>
          </a:xfrm>
          <a:prstGeom prst="rect">
            <a:avLst/>
          </a:prstGeom>
        </p:spPr>
      </p:pic>
    </p:spTree>
    <p:extLst>
      <p:ext uri="{BB962C8B-B14F-4D97-AF65-F5344CB8AC3E}">
        <p14:creationId xmlns:p14="http://schemas.microsoft.com/office/powerpoint/2010/main" val="27985928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1492</Words>
  <Application>Microsoft Office PowerPoint</Application>
  <PresentationFormat>Personalizar</PresentationFormat>
  <Paragraphs>115</Paragraphs>
  <Slides>26</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26</vt:i4>
      </vt:variant>
    </vt:vector>
  </HeadingPairs>
  <TitlesOfParts>
    <vt:vector size="30" baseType="lpstr">
      <vt:lpstr>Calibri</vt:lpstr>
      <vt:lpstr>Arial</vt:lpstr>
      <vt:lpstr>Arial Black</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lenovo</dc:creator>
  <cp:lastModifiedBy>Rogério Menani</cp:lastModifiedBy>
  <cp:revision>12</cp:revision>
  <dcterms:created xsi:type="dcterms:W3CDTF">2006-08-16T00:00:00Z</dcterms:created>
  <dcterms:modified xsi:type="dcterms:W3CDTF">2023-08-24T15:35:51Z</dcterms:modified>
  <dc:identifier>DAFqO2VWPG0</dc:identifier>
</cp:coreProperties>
</file>